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4" r:id="rId3"/>
    <p:sldId id="258" r:id="rId4"/>
    <p:sldId id="259" r:id="rId5"/>
    <p:sldId id="260" r:id="rId6"/>
    <p:sldId id="261" r:id="rId7"/>
    <p:sldId id="262" r:id="rId8"/>
    <p:sldId id="305" r:id="rId9"/>
    <p:sldId id="263" r:id="rId10"/>
    <p:sldId id="264" r:id="rId11"/>
    <p:sldId id="265" r:id="rId12"/>
    <p:sldId id="266" r:id="rId13"/>
    <p:sldId id="267" r:id="rId14"/>
    <p:sldId id="268" r:id="rId15"/>
    <p:sldId id="269" r:id="rId16"/>
    <p:sldId id="270" r:id="rId17"/>
    <p:sldId id="271" r:id="rId18"/>
    <p:sldId id="272" r:id="rId19"/>
    <p:sldId id="289" r:id="rId20"/>
    <p:sldId id="300" r:id="rId21"/>
    <p:sldId id="273" r:id="rId22"/>
    <p:sldId id="283" r:id="rId23"/>
    <p:sldId id="284" r:id="rId24"/>
    <p:sldId id="279" r:id="rId25"/>
    <p:sldId id="285" r:id="rId26"/>
    <p:sldId id="286" r:id="rId27"/>
    <p:sldId id="287" r:id="rId28"/>
    <p:sldId id="290" r:id="rId29"/>
    <p:sldId id="291" r:id="rId30"/>
    <p:sldId id="292" r:id="rId31"/>
    <p:sldId id="293" r:id="rId32"/>
    <p:sldId id="294" r:id="rId33"/>
    <p:sldId id="295" r:id="rId34"/>
    <p:sldId id="296" r:id="rId35"/>
    <p:sldId id="307" r:id="rId36"/>
    <p:sldId id="298" r:id="rId37"/>
    <p:sldId id="299" r:id="rId38"/>
    <p:sldId id="301" r:id="rId39"/>
    <p:sldId id="302" r:id="rId40"/>
    <p:sldId id="274" r:id="rId41"/>
    <p:sldId id="275" r:id="rId42"/>
    <p:sldId id="280" r:id="rId43"/>
    <p:sldId id="276" r:id="rId44"/>
    <p:sldId id="277" r:id="rId45"/>
    <p:sldId id="282" r:id="rId46"/>
    <p:sldId id="278" r:id="rId47"/>
    <p:sldId id="303"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6BDCF7-40D1-435B-B971-F5EF3DE1F285}" v="1" dt="2022-10-29T15:58:14.3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8" d="100"/>
          <a:sy n="98" d="100"/>
        </p:scale>
        <p:origin x="110"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McPartlin" userId="a0898e50f0b90dd0" providerId="LiveId" clId="{E96BDCF7-40D1-435B-B971-F5EF3DE1F285}"/>
    <pc:docChg chg="undo custSel modSld">
      <pc:chgData name="Brian McPartlin" userId="a0898e50f0b90dd0" providerId="LiveId" clId="{E96BDCF7-40D1-435B-B971-F5EF3DE1F285}" dt="2022-10-29T16:02:50.324" v="240" actId="20577"/>
      <pc:docMkLst>
        <pc:docMk/>
      </pc:docMkLst>
      <pc:sldChg chg="modSp mod">
        <pc:chgData name="Brian McPartlin" userId="a0898e50f0b90dd0" providerId="LiveId" clId="{E96BDCF7-40D1-435B-B971-F5EF3DE1F285}" dt="2022-10-29T15:54:34.670" v="9" actId="20577"/>
        <pc:sldMkLst>
          <pc:docMk/>
          <pc:sldMk cId="3930880910" sldId="263"/>
        </pc:sldMkLst>
        <pc:spChg chg="mod">
          <ac:chgData name="Brian McPartlin" userId="a0898e50f0b90dd0" providerId="LiveId" clId="{E96BDCF7-40D1-435B-B971-F5EF3DE1F285}" dt="2022-10-29T15:54:34.670" v="9" actId="20577"/>
          <ac:spMkLst>
            <pc:docMk/>
            <pc:sldMk cId="3930880910" sldId="263"/>
            <ac:spMk id="3" creationId="{C01F28F0-FCB8-805A-A2CA-E66BBC37828D}"/>
          </ac:spMkLst>
        </pc:spChg>
      </pc:sldChg>
      <pc:sldChg chg="modSp mod">
        <pc:chgData name="Brian McPartlin" userId="a0898e50f0b90dd0" providerId="LiveId" clId="{E96BDCF7-40D1-435B-B971-F5EF3DE1F285}" dt="2022-10-29T16:02:14.703" v="218" actId="20577"/>
        <pc:sldMkLst>
          <pc:docMk/>
          <pc:sldMk cId="1863471823" sldId="266"/>
        </pc:sldMkLst>
        <pc:spChg chg="mod">
          <ac:chgData name="Brian McPartlin" userId="a0898e50f0b90dd0" providerId="LiveId" clId="{E96BDCF7-40D1-435B-B971-F5EF3DE1F285}" dt="2022-10-29T16:02:14.703" v="218" actId="20577"/>
          <ac:spMkLst>
            <pc:docMk/>
            <pc:sldMk cId="1863471823" sldId="266"/>
            <ac:spMk id="3" creationId="{2C8B191D-A315-F07A-3EB0-B1E5EEE70B61}"/>
          </ac:spMkLst>
        </pc:spChg>
      </pc:sldChg>
      <pc:sldChg chg="modSp mod">
        <pc:chgData name="Brian McPartlin" userId="a0898e50f0b90dd0" providerId="LiveId" clId="{E96BDCF7-40D1-435B-B971-F5EF3DE1F285}" dt="2022-10-29T16:02:50.324" v="240" actId="20577"/>
        <pc:sldMkLst>
          <pc:docMk/>
          <pc:sldMk cId="1264480025" sldId="268"/>
        </pc:sldMkLst>
        <pc:spChg chg="mod">
          <ac:chgData name="Brian McPartlin" userId="a0898e50f0b90dd0" providerId="LiveId" clId="{E96BDCF7-40D1-435B-B971-F5EF3DE1F285}" dt="2022-10-29T16:02:50.324" v="240" actId="20577"/>
          <ac:spMkLst>
            <pc:docMk/>
            <pc:sldMk cId="1264480025" sldId="268"/>
            <ac:spMk id="3" creationId="{DF7303EA-4443-EFC2-0426-104581A8C45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FBA6A-651A-103B-2C82-D9998A9A12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C7AF53-CB96-BEBE-4E0C-0369275D8F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C52C600-F077-92F6-1B45-18C8453F08E4}"/>
              </a:ext>
            </a:extLst>
          </p:cNvPr>
          <p:cNvSpPr>
            <a:spLocks noGrp="1"/>
          </p:cNvSpPr>
          <p:nvPr>
            <p:ph type="dt" sz="half" idx="10"/>
          </p:nvPr>
        </p:nvSpPr>
        <p:spPr/>
        <p:txBody>
          <a:bodyPr/>
          <a:lstStyle/>
          <a:p>
            <a:fld id="{4937D77A-F66B-4C7D-991F-88051CC0D095}" type="datetimeFigureOut">
              <a:rPr lang="en-US" smtClean="0"/>
              <a:t>10/29/2022</a:t>
            </a:fld>
            <a:endParaRPr lang="en-US" dirty="0"/>
          </a:p>
        </p:txBody>
      </p:sp>
      <p:sp>
        <p:nvSpPr>
          <p:cNvPr id="5" name="Footer Placeholder 4">
            <a:extLst>
              <a:ext uri="{FF2B5EF4-FFF2-40B4-BE49-F238E27FC236}">
                <a16:creationId xmlns:a16="http://schemas.microsoft.com/office/drawing/2014/main" id="{D1A1E799-29B7-6E04-AB4E-1D2B43DA9B1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3948FAE-4FFF-D6C6-A93F-46E33B9FBDB2}"/>
              </a:ext>
            </a:extLst>
          </p:cNvPr>
          <p:cNvSpPr>
            <a:spLocks noGrp="1"/>
          </p:cNvSpPr>
          <p:nvPr>
            <p:ph type="sldNum" sz="quarter" idx="12"/>
          </p:nvPr>
        </p:nvSpPr>
        <p:spPr/>
        <p:txBody>
          <a:bodyPr/>
          <a:lstStyle/>
          <a:p>
            <a:fld id="{9C455825-15DF-4AC1-8BE1-EDA138C2912E}" type="slidenum">
              <a:rPr lang="en-US" smtClean="0"/>
              <a:t>‹#›</a:t>
            </a:fld>
            <a:endParaRPr lang="en-US" dirty="0"/>
          </a:p>
        </p:txBody>
      </p:sp>
    </p:spTree>
    <p:extLst>
      <p:ext uri="{BB962C8B-B14F-4D97-AF65-F5344CB8AC3E}">
        <p14:creationId xmlns:p14="http://schemas.microsoft.com/office/powerpoint/2010/main" val="1043554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3A1BA-D903-122A-BC2C-B0B2810B7F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09D405-3EE5-079B-85FC-43C6CA7662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78C023-A31D-08CD-F3E3-3EF75CF25FCF}"/>
              </a:ext>
            </a:extLst>
          </p:cNvPr>
          <p:cNvSpPr>
            <a:spLocks noGrp="1"/>
          </p:cNvSpPr>
          <p:nvPr>
            <p:ph type="dt" sz="half" idx="10"/>
          </p:nvPr>
        </p:nvSpPr>
        <p:spPr/>
        <p:txBody>
          <a:bodyPr/>
          <a:lstStyle/>
          <a:p>
            <a:fld id="{4937D77A-F66B-4C7D-991F-88051CC0D095}" type="datetimeFigureOut">
              <a:rPr lang="en-US" smtClean="0"/>
              <a:t>10/29/2022</a:t>
            </a:fld>
            <a:endParaRPr lang="en-US" dirty="0"/>
          </a:p>
        </p:txBody>
      </p:sp>
      <p:sp>
        <p:nvSpPr>
          <p:cNvPr id="5" name="Footer Placeholder 4">
            <a:extLst>
              <a:ext uri="{FF2B5EF4-FFF2-40B4-BE49-F238E27FC236}">
                <a16:creationId xmlns:a16="http://schemas.microsoft.com/office/drawing/2014/main" id="{DB428199-86A4-C477-98F2-D94BDE425AA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44F012B-82C6-864D-FB1A-266006907E08}"/>
              </a:ext>
            </a:extLst>
          </p:cNvPr>
          <p:cNvSpPr>
            <a:spLocks noGrp="1"/>
          </p:cNvSpPr>
          <p:nvPr>
            <p:ph type="sldNum" sz="quarter" idx="12"/>
          </p:nvPr>
        </p:nvSpPr>
        <p:spPr/>
        <p:txBody>
          <a:bodyPr/>
          <a:lstStyle/>
          <a:p>
            <a:fld id="{9C455825-15DF-4AC1-8BE1-EDA138C2912E}" type="slidenum">
              <a:rPr lang="en-US" smtClean="0"/>
              <a:t>‹#›</a:t>
            </a:fld>
            <a:endParaRPr lang="en-US" dirty="0"/>
          </a:p>
        </p:txBody>
      </p:sp>
    </p:spTree>
    <p:extLst>
      <p:ext uri="{BB962C8B-B14F-4D97-AF65-F5344CB8AC3E}">
        <p14:creationId xmlns:p14="http://schemas.microsoft.com/office/powerpoint/2010/main" val="2076503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A148CA-A814-BFF6-9438-2F02E567B1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2A575F-01C5-D6E7-3B96-B4193FE9B3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666DBD-3DFC-01F6-3FA9-60257AD30DC4}"/>
              </a:ext>
            </a:extLst>
          </p:cNvPr>
          <p:cNvSpPr>
            <a:spLocks noGrp="1"/>
          </p:cNvSpPr>
          <p:nvPr>
            <p:ph type="dt" sz="half" idx="10"/>
          </p:nvPr>
        </p:nvSpPr>
        <p:spPr/>
        <p:txBody>
          <a:bodyPr/>
          <a:lstStyle/>
          <a:p>
            <a:fld id="{4937D77A-F66B-4C7D-991F-88051CC0D095}" type="datetimeFigureOut">
              <a:rPr lang="en-US" smtClean="0"/>
              <a:t>10/29/2022</a:t>
            </a:fld>
            <a:endParaRPr lang="en-US" dirty="0"/>
          </a:p>
        </p:txBody>
      </p:sp>
      <p:sp>
        <p:nvSpPr>
          <p:cNvPr id="5" name="Footer Placeholder 4">
            <a:extLst>
              <a:ext uri="{FF2B5EF4-FFF2-40B4-BE49-F238E27FC236}">
                <a16:creationId xmlns:a16="http://schemas.microsoft.com/office/drawing/2014/main" id="{962F25C8-3E76-E809-3967-E3FB585E9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91966A7-14E4-E0EC-D409-A5463E1C1B07}"/>
              </a:ext>
            </a:extLst>
          </p:cNvPr>
          <p:cNvSpPr>
            <a:spLocks noGrp="1"/>
          </p:cNvSpPr>
          <p:nvPr>
            <p:ph type="sldNum" sz="quarter" idx="12"/>
          </p:nvPr>
        </p:nvSpPr>
        <p:spPr/>
        <p:txBody>
          <a:bodyPr/>
          <a:lstStyle/>
          <a:p>
            <a:fld id="{9C455825-15DF-4AC1-8BE1-EDA138C2912E}" type="slidenum">
              <a:rPr lang="en-US" smtClean="0"/>
              <a:t>‹#›</a:t>
            </a:fld>
            <a:endParaRPr lang="en-US" dirty="0"/>
          </a:p>
        </p:txBody>
      </p:sp>
    </p:spTree>
    <p:extLst>
      <p:ext uri="{BB962C8B-B14F-4D97-AF65-F5344CB8AC3E}">
        <p14:creationId xmlns:p14="http://schemas.microsoft.com/office/powerpoint/2010/main" val="2644437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89246-A754-56EF-E355-7DB3ADD4C5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C10231-BF1B-E10B-B268-5ED5F53150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3EB77F-4C1D-0AE5-EF52-313322BE02C9}"/>
              </a:ext>
            </a:extLst>
          </p:cNvPr>
          <p:cNvSpPr>
            <a:spLocks noGrp="1"/>
          </p:cNvSpPr>
          <p:nvPr>
            <p:ph type="dt" sz="half" idx="10"/>
          </p:nvPr>
        </p:nvSpPr>
        <p:spPr/>
        <p:txBody>
          <a:bodyPr/>
          <a:lstStyle/>
          <a:p>
            <a:fld id="{4937D77A-F66B-4C7D-991F-88051CC0D095}" type="datetimeFigureOut">
              <a:rPr lang="en-US" smtClean="0"/>
              <a:t>10/29/2022</a:t>
            </a:fld>
            <a:endParaRPr lang="en-US" dirty="0"/>
          </a:p>
        </p:txBody>
      </p:sp>
      <p:sp>
        <p:nvSpPr>
          <p:cNvPr id="5" name="Footer Placeholder 4">
            <a:extLst>
              <a:ext uri="{FF2B5EF4-FFF2-40B4-BE49-F238E27FC236}">
                <a16:creationId xmlns:a16="http://schemas.microsoft.com/office/drawing/2014/main" id="{4AEE7580-A5D6-C086-0586-C3C7162946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089D77E-E654-27E6-D82E-E7636D0276AD}"/>
              </a:ext>
            </a:extLst>
          </p:cNvPr>
          <p:cNvSpPr>
            <a:spLocks noGrp="1"/>
          </p:cNvSpPr>
          <p:nvPr>
            <p:ph type="sldNum" sz="quarter" idx="12"/>
          </p:nvPr>
        </p:nvSpPr>
        <p:spPr/>
        <p:txBody>
          <a:bodyPr/>
          <a:lstStyle/>
          <a:p>
            <a:fld id="{9C455825-15DF-4AC1-8BE1-EDA138C2912E}" type="slidenum">
              <a:rPr lang="en-US" smtClean="0"/>
              <a:t>‹#›</a:t>
            </a:fld>
            <a:endParaRPr lang="en-US" dirty="0"/>
          </a:p>
        </p:txBody>
      </p:sp>
    </p:spTree>
    <p:extLst>
      <p:ext uri="{BB962C8B-B14F-4D97-AF65-F5344CB8AC3E}">
        <p14:creationId xmlns:p14="http://schemas.microsoft.com/office/powerpoint/2010/main" val="159048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B2B73-5EE4-A684-0DE7-56A635E836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A4B4BE-C996-F6DA-9C6B-3E27C9D8C5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98AA77-CD59-EA9B-3343-ABDC2CDB7914}"/>
              </a:ext>
            </a:extLst>
          </p:cNvPr>
          <p:cNvSpPr>
            <a:spLocks noGrp="1"/>
          </p:cNvSpPr>
          <p:nvPr>
            <p:ph type="dt" sz="half" idx="10"/>
          </p:nvPr>
        </p:nvSpPr>
        <p:spPr/>
        <p:txBody>
          <a:bodyPr/>
          <a:lstStyle/>
          <a:p>
            <a:fld id="{4937D77A-F66B-4C7D-991F-88051CC0D095}" type="datetimeFigureOut">
              <a:rPr lang="en-US" smtClean="0"/>
              <a:t>10/29/2022</a:t>
            </a:fld>
            <a:endParaRPr lang="en-US" dirty="0"/>
          </a:p>
        </p:txBody>
      </p:sp>
      <p:sp>
        <p:nvSpPr>
          <p:cNvPr id="5" name="Footer Placeholder 4">
            <a:extLst>
              <a:ext uri="{FF2B5EF4-FFF2-40B4-BE49-F238E27FC236}">
                <a16:creationId xmlns:a16="http://schemas.microsoft.com/office/drawing/2014/main" id="{80D276DB-D395-648C-95E1-B46845A781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E3D442-3CA9-C668-5FB3-4E0CA6970301}"/>
              </a:ext>
            </a:extLst>
          </p:cNvPr>
          <p:cNvSpPr>
            <a:spLocks noGrp="1"/>
          </p:cNvSpPr>
          <p:nvPr>
            <p:ph type="sldNum" sz="quarter" idx="12"/>
          </p:nvPr>
        </p:nvSpPr>
        <p:spPr/>
        <p:txBody>
          <a:bodyPr/>
          <a:lstStyle/>
          <a:p>
            <a:fld id="{9C455825-15DF-4AC1-8BE1-EDA138C2912E}" type="slidenum">
              <a:rPr lang="en-US" smtClean="0"/>
              <a:t>‹#›</a:t>
            </a:fld>
            <a:endParaRPr lang="en-US" dirty="0"/>
          </a:p>
        </p:txBody>
      </p:sp>
    </p:spTree>
    <p:extLst>
      <p:ext uri="{BB962C8B-B14F-4D97-AF65-F5344CB8AC3E}">
        <p14:creationId xmlns:p14="http://schemas.microsoft.com/office/powerpoint/2010/main" val="3163939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FC7DE-3F79-393E-EDCB-35448D6647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07D437-E395-3FAE-A4D2-219FA107A8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8FB70B-F884-5A2C-A21F-75987B0AFA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F1DAD1-F6B2-7620-056A-3BE5DD78FD4A}"/>
              </a:ext>
            </a:extLst>
          </p:cNvPr>
          <p:cNvSpPr>
            <a:spLocks noGrp="1"/>
          </p:cNvSpPr>
          <p:nvPr>
            <p:ph type="dt" sz="half" idx="10"/>
          </p:nvPr>
        </p:nvSpPr>
        <p:spPr/>
        <p:txBody>
          <a:bodyPr/>
          <a:lstStyle/>
          <a:p>
            <a:fld id="{4937D77A-F66B-4C7D-991F-88051CC0D095}" type="datetimeFigureOut">
              <a:rPr lang="en-US" smtClean="0"/>
              <a:t>10/29/2022</a:t>
            </a:fld>
            <a:endParaRPr lang="en-US" dirty="0"/>
          </a:p>
        </p:txBody>
      </p:sp>
      <p:sp>
        <p:nvSpPr>
          <p:cNvPr id="6" name="Footer Placeholder 5">
            <a:extLst>
              <a:ext uri="{FF2B5EF4-FFF2-40B4-BE49-F238E27FC236}">
                <a16:creationId xmlns:a16="http://schemas.microsoft.com/office/drawing/2014/main" id="{73FE6AAB-E1F0-A105-D63E-00F3A24C596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9ABA532-B29A-76BC-ABB8-558A58987A5C}"/>
              </a:ext>
            </a:extLst>
          </p:cNvPr>
          <p:cNvSpPr>
            <a:spLocks noGrp="1"/>
          </p:cNvSpPr>
          <p:nvPr>
            <p:ph type="sldNum" sz="quarter" idx="12"/>
          </p:nvPr>
        </p:nvSpPr>
        <p:spPr/>
        <p:txBody>
          <a:bodyPr/>
          <a:lstStyle/>
          <a:p>
            <a:fld id="{9C455825-15DF-4AC1-8BE1-EDA138C2912E}" type="slidenum">
              <a:rPr lang="en-US" smtClean="0"/>
              <a:t>‹#›</a:t>
            </a:fld>
            <a:endParaRPr lang="en-US" dirty="0"/>
          </a:p>
        </p:txBody>
      </p:sp>
    </p:spTree>
    <p:extLst>
      <p:ext uri="{BB962C8B-B14F-4D97-AF65-F5344CB8AC3E}">
        <p14:creationId xmlns:p14="http://schemas.microsoft.com/office/powerpoint/2010/main" val="3857065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25F9D-2374-7B85-F5B5-4719EEF015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CF2ABB-08EB-F285-E96A-0DBB16AA40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B2F9DE-329B-035B-C154-B378D6758C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E558DA-B253-727C-34D4-3B15E671E8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361B0C-1652-F78D-DCDF-6FE33C078F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193C0E-A7CC-6D83-D5EE-4B88EDDBDCAD}"/>
              </a:ext>
            </a:extLst>
          </p:cNvPr>
          <p:cNvSpPr>
            <a:spLocks noGrp="1"/>
          </p:cNvSpPr>
          <p:nvPr>
            <p:ph type="dt" sz="half" idx="10"/>
          </p:nvPr>
        </p:nvSpPr>
        <p:spPr/>
        <p:txBody>
          <a:bodyPr/>
          <a:lstStyle/>
          <a:p>
            <a:fld id="{4937D77A-F66B-4C7D-991F-88051CC0D095}" type="datetimeFigureOut">
              <a:rPr lang="en-US" smtClean="0"/>
              <a:t>10/29/2022</a:t>
            </a:fld>
            <a:endParaRPr lang="en-US" dirty="0"/>
          </a:p>
        </p:txBody>
      </p:sp>
      <p:sp>
        <p:nvSpPr>
          <p:cNvPr id="8" name="Footer Placeholder 7">
            <a:extLst>
              <a:ext uri="{FF2B5EF4-FFF2-40B4-BE49-F238E27FC236}">
                <a16:creationId xmlns:a16="http://schemas.microsoft.com/office/drawing/2014/main" id="{9F0A99DB-A8A1-274E-98FC-D91A9E98515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6B2CCF8-7DB4-17CA-1FBE-96727C3243EF}"/>
              </a:ext>
            </a:extLst>
          </p:cNvPr>
          <p:cNvSpPr>
            <a:spLocks noGrp="1"/>
          </p:cNvSpPr>
          <p:nvPr>
            <p:ph type="sldNum" sz="quarter" idx="12"/>
          </p:nvPr>
        </p:nvSpPr>
        <p:spPr/>
        <p:txBody>
          <a:bodyPr/>
          <a:lstStyle/>
          <a:p>
            <a:fld id="{9C455825-15DF-4AC1-8BE1-EDA138C2912E}" type="slidenum">
              <a:rPr lang="en-US" smtClean="0"/>
              <a:t>‹#›</a:t>
            </a:fld>
            <a:endParaRPr lang="en-US" dirty="0"/>
          </a:p>
        </p:txBody>
      </p:sp>
    </p:spTree>
    <p:extLst>
      <p:ext uri="{BB962C8B-B14F-4D97-AF65-F5344CB8AC3E}">
        <p14:creationId xmlns:p14="http://schemas.microsoft.com/office/powerpoint/2010/main" val="3512504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59293-B450-8208-0399-05FCED435E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43596A-8877-0280-3C10-A1683AE17959}"/>
              </a:ext>
            </a:extLst>
          </p:cNvPr>
          <p:cNvSpPr>
            <a:spLocks noGrp="1"/>
          </p:cNvSpPr>
          <p:nvPr>
            <p:ph type="dt" sz="half" idx="10"/>
          </p:nvPr>
        </p:nvSpPr>
        <p:spPr/>
        <p:txBody>
          <a:bodyPr/>
          <a:lstStyle/>
          <a:p>
            <a:fld id="{4937D77A-F66B-4C7D-991F-88051CC0D095}" type="datetimeFigureOut">
              <a:rPr lang="en-US" smtClean="0"/>
              <a:t>10/29/2022</a:t>
            </a:fld>
            <a:endParaRPr lang="en-US" dirty="0"/>
          </a:p>
        </p:txBody>
      </p:sp>
      <p:sp>
        <p:nvSpPr>
          <p:cNvPr id="4" name="Footer Placeholder 3">
            <a:extLst>
              <a:ext uri="{FF2B5EF4-FFF2-40B4-BE49-F238E27FC236}">
                <a16:creationId xmlns:a16="http://schemas.microsoft.com/office/drawing/2014/main" id="{A46E1450-2435-7F24-C6D7-5A0F6158AC8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C247645-AD4B-663B-6DFB-BBD26D1CB299}"/>
              </a:ext>
            </a:extLst>
          </p:cNvPr>
          <p:cNvSpPr>
            <a:spLocks noGrp="1"/>
          </p:cNvSpPr>
          <p:nvPr>
            <p:ph type="sldNum" sz="quarter" idx="12"/>
          </p:nvPr>
        </p:nvSpPr>
        <p:spPr/>
        <p:txBody>
          <a:bodyPr/>
          <a:lstStyle/>
          <a:p>
            <a:fld id="{9C455825-15DF-4AC1-8BE1-EDA138C2912E}" type="slidenum">
              <a:rPr lang="en-US" smtClean="0"/>
              <a:t>‹#›</a:t>
            </a:fld>
            <a:endParaRPr lang="en-US" dirty="0"/>
          </a:p>
        </p:txBody>
      </p:sp>
    </p:spTree>
    <p:extLst>
      <p:ext uri="{BB962C8B-B14F-4D97-AF65-F5344CB8AC3E}">
        <p14:creationId xmlns:p14="http://schemas.microsoft.com/office/powerpoint/2010/main" val="3652564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001437-4BFC-38F9-A0CA-C9A07A58D08E}"/>
              </a:ext>
            </a:extLst>
          </p:cNvPr>
          <p:cNvSpPr>
            <a:spLocks noGrp="1"/>
          </p:cNvSpPr>
          <p:nvPr>
            <p:ph type="dt" sz="half" idx="10"/>
          </p:nvPr>
        </p:nvSpPr>
        <p:spPr/>
        <p:txBody>
          <a:bodyPr/>
          <a:lstStyle/>
          <a:p>
            <a:fld id="{4937D77A-F66B-4C7D-991F-88051CC0D095}" type="datetimeFigureOut">
              <a:rPr lang="en-US" smtClean="0"/>
              <a:t>10/29/2022</a:t>
            </a:fld>
            <a:endParaRPr lang="en-US" dirty="0"/>
          </a:p>
        </p:txBody>
      </p:sp>
      <p:sp>
        <p:nvSpPr>
          <p:cNvPr id="3" name="Footer Placeholder 2">
            <a:extLst>
              <a:ext uri="{FF2B5EF4-FFF2-40B4-BE49-F238E27FC236}">
                <a16:creationId xmlns:a16="http://schemas.microsoft.com/office/drawing/2014/main" id="{5C7D780C-889F-FE93-BE6C-0444A3B3E74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088A61D-7D0D-C1B9-5545-2960C2E88734}"/>
              </a:ext>
            </a:extLst>
          </p:cNvPr>
          <p:cNvSpPr>
            <a:spLocks noGrp="1"/>
          </p:cNvSpPr>
          <p:nvPr>
            <p:ph type="sldNum" sz="quarter" idx="12"/>
          </p:nvPr>
        </p:nvSpPr>
        <p:spPr/>
        <p:txBody>
          <a:bodyPr/>
          <a:lstStyle/>
          <a:p>
            <a:fld id="{9C455825-15DF-4AC1-8BE1-EDA138C2912E}" type="slidenum">
              <a:rPr lang="en-US" smtClean="0"/>
              <a:t>‹#›</a:t>
            </a:fld>
            <a:endParaRPr lang="en-US" dirty="0"/>
          </a:p>
        </p:txBody>
      </p:sp>
    </p:spTree>
    <p:extLst>
      <p:ext uri="{BB962C8B-B14F-4D97-AF65-F5344CB8AC3E}">
        <p14:creationId xmlns:p14="http://schemas.microsoft.com/office/powerpoint/2010/main" val="2529049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CA7E7-A1F7-4615-4923-01739BF26D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8FBF2E-846F-B30C-E1FF-486F2EE760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8D1FEA-CB41-0724-421E-A7CDE8C5B2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BCB535-02F7-9A97-D05E-9EC233C5A63D}"/>
              </a:ext>
            </a:extLst>
          </p:cNvPr>
          <p:cNvSpPr>
            <a:spLocks noGrp="1"/>
          </p:cNvSpPr>
          <p:nvPr>
            <p:ph type="dt" sz="half" idx="10"/>
          </p:nvPr>
        </p:nvSpPr>
        <p:spPr/>
        <p:txBody>
          <a:bodyPr/>
          <a:lstStyle/>
          <a:p>
            <a:fld id="{4937D77A-F66B-4C7D-991F-88051CC0D095}" type="datetimeFigureOut">
              <a:rPr lang="en-US" smtClean="0"/>
              <a:t>10/29/2022</a:t>
            </a:fld>
            <a:endParaRPr lang="en-US" dirty="0"/>
          </a:p>
        </p:txBody>
      </p:sp>
      <p:sp>
        <p:nvSpPr>
          <p:cNvPr id="6" name="Footer Placeholder 5">
            <a:extLst>
              <a:ext uri="{FF2B5EF4-FFF2-40B4-BE49-F238E27FC236}">
                <a16:creationId xmlns:a16="http://schemas.microsoft.com/office/drawing/2014/main" id="{5156BB02-571D-1ED4-3585-26AF71E12F1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C89CDF5-3586-D097-1D9D-BB35993749A4}"/>
              </a:ext>
            </a:extLst>
          </p:cNvPr>
          <p:cNvSpPr>
            <a:spLocks noGrp="1"/>
          </p:cNvSpPr>
          <p:nvPr>
            <p:ph type="sldNum" sz="quarter" idx="12"/>
          </p:nvPr>
        </p:nvSpPr>
        <p:spPr/>
        <p:txBody>
          <a:bodyPr/>
          <a:lstStyle/>
          <a:p>
            <a:fld id="{9C455825-15DF-4AC1-8BE1-EDA138C2912E}" type="slidenum">
              <a:rPr lang="en-US" smtClean="0"/>
              <a:t>‹#›</a:t>
            </a:fld>
            <a:endParaRPr lang="en-US" dirty="0"/>
          </a:p>
        </p:txBody>
      </p:sp>
    </p:spTree>
    <p:extLst>
      <p:ext uri="{BB962C8B-B14F-4D97-AF65-F5344CB8AC3E}">
        <p14:creationId xmlns:p14="http://schemas.microsoft.com/office/powerpoint/2010/main" val="1875895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B369E-E104-F0ED-CBD6-DF79813DBB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F40E80-DB2B-D587-EC25-BD8309544D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F886C51-A096-3B9F-8F4A-83CA436762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052B98-9043-4943-B909-5F86128AFF94}"/>
              </a:ext>
            </a:extLst>
          </p:cNvPr>
          <p:cNvSpPr>
            <a:spLocks noGrp="1"/>
          </p:cNvSpPr>
          <p:nvPr>
            <p:ph type="dt" sz="half" idx="10"/>
          </p:nvPr>
        </p:nvSpPr>
        <p:spPr/>
        <p:txBody>
          <a:bodyPr/>
          <a:lstStyle/>
          <a:p>
            <a:fld id="{4937D77A-F66B-4C7D-991F-88051CC0D095}" type="datetimeFigureOut">
              <a:rPr lang="en-US" smtClean="0"/>
              <a:t>10/29/2022</a:t>
            </a:fld>
            <a:endParaRPr lang="en-US" dirty="0"/>
          </a:p>
        </p:txBody>
      </p:sp>
      <p:sp>
        <p:nvSpPr>
          <p:cNvPr id="6" name="Footer Placeholder 5">
            <a:extLst>
              <a:ext uri="{FF2B5EF4-FFF2-40B4-BE49-F238E27FC236}">
                <a16:creationId xmlns:a16="http://schemas.microsoft.com/office/drawing/2014/main" id="{3C1D8366-A972-076F-E48B-C24AE7B82CB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8F4F474-AF18-174C-9E68-5FA6E44432DF}"/>
              </a:ext>
            </a:extLst>
          </p:cNvPr>
          <p:cNvSpPr>
            <a:spLocks noGrp="1"/>
          </p:cNvSpPr>
          <p:nvPr>
            <p:ph type="sldNum" sz="quarter" idx="12"/>
          </p:nvPr>
        </p:nvSpPr>
        <p:spPr/>
        <p:txBody>
          <a:bodyPr/>
          <a:lstStyle/>
          <a:p>
            <a:fld id="{9C455825-15DF-4AC1-8BE1-EDA138C2912E}" type="slidenum">
              <a:rPr lang="en-US" smtClean="0"/>
              <a:t>‹#›</a:t>
            </a:fld>
            <a:endParaRPr lang="en-US" dirty="0"/>
          </a:p>
        </p:txBody>
      </p:sp>
    </p:spTree>
    <p:extLst>
      <p:ext uri="{BB962C8B-B14F-4D97-AF65-F5344CB8AC3E}">
        <p14:creationId xmlns:p14="http://schemas.microsoft.com/office/powerpoint/2010/main" val="1365582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900102-15C0-5BF5-968A-0F21D52DDC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70FC12-67E5-BE60-E6AC-346A8A6F20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F7F210-5AAA-E3C7-BD9A-DCF65D5FB8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37D77A-F66B-4C7D-991F-88051CC0D095}" type="datetimeFigureOut">
              <a:rPr lang="en-US" smtClean="0"/>
              <a:t>10/29/2022</a:t>
            </a:fld>
            <a:endParaRPr lang="en-US" dirty="0"/>
          </a:p>
        </p:txBody>
      </p:sp>
      <p:sp>
        <p:nvSpPr>
          <p:cNvPr id="5" name="Footer Placeholder 4">
            <a:extLst>
              <a:ext uri="{FF2B5EF4-FFF2-40B4-BE49-F238E27FC236}">
                <a16:creationId xmlns:a16="http://schemas.microsoft.com/office/drawing/2014/main" id="{9B084D14-0B49-0B28-2B4E-064ACF572A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7C1AD77-8E39-B72A-1908-06C25F4F69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455825-15DF-4AC1-8BE1-EDA138C2912E}" type="slidenum">
              <a:rPr lang="en-US" smtClean="0"/>
              <a:t>‹#›</a:t>
            </a:fld>
            <a:endParaRPr lang="en-US" dirty="0"/>
          </a:p>
        </p:txBody>
      </p:sp>
    </p:spTree>
    <p:extLst>
      <p:ext uri="{BB962C8B-B14F-4D97-AF65-F5344CB8AC3E}">
        <p14:creationId xmlns:p14="http://schemas.microsoft.com/office/powerpoint/2010/main" val="3534462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kingledue@resortgroupinc.com" TargetMode="External"/><Relationship Id="rId2" Type="http://schemas.openxmlformats.org/officeDocument/2006/relationships/hyperlink" Target="mailto:johnshelton4948@gmail.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weoreilly@gmail.com" TargetMode="External"/><Relationship Id="rId2" Type="http://schemas.openxmlformats.org/officeDocument/2006/relationships/hyperlink" Target="mailto:mimi16nik@gmail.com" TargetMode="External"/><Relationship Id="rId1" Type="http://schemas.openxmlformats.org/officeDocument/2006/relationships/slideLayout" Target="../slideLayouts/slideLayout2.xml"/><Relationship Id="rId5" Type="http://schemas.openxmlformats.org/officeDocument/2006/relationships/hyperlink" Target="mailto:kingledue@resortgroupinc.com" TargetMode="External"/><Relationship Id="rId4" Type="http://schemas.openxmlformats.org/officeDocument/2006/relationships/hyperlink" Target="mailto:jrdrmr@aol.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dhowellmath@hotmail.com" TargetMode="External"/><Relationship Id="rId2" Type="http://schemas.openxmlformats.org/officeDocument/2006/relationships/hyperlink" Target="mailto:srivara22@yahoo.com" TargetMode="External"/><Relationship Id="rId1" Type="http://schemas.openxmlformats.org/officeDocument/2006/relationships/slideLayout" Target="../slideLayouts/slideLayout2.xml"/><Relationship Id="rId6" Type="http://schemas.openxmlformats.org/officeDocument/2006/relationships/hyperlink" Target="mailto:Rebeccao@sandcastlecm.com" TargetMode="External"/><Relationship Id="rId5" Type="http://schemas.openxmlformats.org/officeDocument/2006/relationships/hyperlink" Target="mailto:debbijoos@gmail.com" TargetMode="External"/><Relationship Id="rId4" Type="http://schemas.openxmlformats.org/officeDocument/2006/relationships/hyperlink" Target="mailto:rtopoleski@comcast.net"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kingledue@resortgroupinc.com" TargetMode="External"/><Relationship Id="rId2" Type="http://schemas.openxmlformats.org/officeDocument/2006/relationships/hyperlink" Target="mailto:Beatrix_b2@yahoo.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djt3229@comcast.ne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Stacy@abilityteam.com" TargetMode="External"/><Relationship Id="rId2" Type="http://schemas.openxmlformats.org/officeDocument/2006/relationships/hyperlink" Target="mailto:mdsamash@gmail.com" TargetMode="External"/><Relationship Id="rId1" Type="http://schemas.openxmlformats.org/officeDocument/2006/relationships/slideLayout" Target="../slideLayouts/slideLayout2.xml"/><Relationship Id="rId4" Type="http://schemas.openxmlformats.org/officeDocument/2006/relationships/hyperlink" Target="mailto:Helen@abilityteam.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chriselise19@yahoo.com" TargetMode="External"/><Relationship Id="rId2" Type="http://schemas.openxmlformats.org/officeDocument/2006/relationships/hyperlink" Target="mailto:njjml3@yahoo.com" TargetMode="External"/><Relationship Id="rId1" Type="http://schemas.openxmlformats.org/officeDocument/2006/relationships/slideLayout" Target="../slideLayouts/slideLayout2.xml"/><Relationship Id="rId4" Type="http://schemas.openxmlformats.org/officeDocument/2006/relationships/hyperlink" Target="mailto:rebeccao@sandcastlecm.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Jknfr90@gmail.com" TargetMode="External"/><Relationship Id="rId2" Type="http://schemas.openxmlformats.org/officeDocument/2006/relationships/hyperlink" Target="mailto:Laam67@outlook.com" TargetMode="External"/><Relationship Id="rId1" Type="http://schemas.openxmlformats.org/officeDocument/2006/relationships/slideLayout" Target="../slideLayouts/slideLayout2.xml"/><Relationship Id="rId5" Type="http://schemas.openxmlformats.org/officeDocument/2006/relationships/hyperlink" Target="mailto:rebeccao@sandcastlecm.com" TargetMode="External"/><Relationship Id="rId4" Type="http://schemas.openxmlformats.org/officeDocument/2006/relationships/hyperlink" Target="mailto:gfcoombs@gmail.com"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mailto:rebeccao@sandcastlecm.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bpitts@heritagegreenscdd.com" TargetMode="External"/><Relationship Id="rId2" Type="http://schemas.openxmlformats.org/officeDocument/2006/relationships/hyperlink" Target="mailto:jshelton@heritagegreenscdd.com" TargetMode="External"/><Relationship Id="rId1" Type="http://schemas.openxmlformats.org/officeDocument/2006/relationships/slideLayout" Target="../slideLayouts/slideLayout2.xml"/><Relationship Id="rId5" Type="http://schemas.openxmlformats.org/officeDocument/2006/relationships/hyperlink" Target="mailto:dmeszaros@heritagegreenscdd.com" TargetMode="External"/><Relationship Id="rId4" Type="http://schemas.openxmlformats.org/officeDocument/2006/relationships/hyperlink" Target="mailto:lconnor@heritagegreenscdd.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alli@dmgfl.com" TargetMode="External"/><Relationship Id="rId2" Type="http://schemas.openxmlformats.org/officeDocument/2006/relationships/hyperlink" Target="http://www.dmgf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themarymcp@gmail.com" TargetMode="External"/><Relationship Id="rId2" Type="http://schemas.openxmlformats.org/officeDocument/2006/relationships/hyperlink" Target="mailto:temtationmom@aol.com" TargetMode="External"/><Relationship Id="rId1" Type="http://schemas.openxmlformats.org/officeDocument/2006/relationships/slideLayout" Target="../slideLayouts/slideLayout2.xml"/><Relationship Id="rId4" Type="http://schemas.openxmlformats.org/officeDocument/2006/relationships/hyperlink" Target="mailto:romanmk@farmingdale.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16B6B-4E80-6EF7-FE2B-E7B57466D392}"/>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9BBE150B-B7D9-D874-A199-584CBEA01FFD}"/>
              </a:ext>
            </a:extLst>
          </p:cNvPr>
          <p:cNvSpPr>
            <a:spLocks noGrp="1"/>
          </p:cNvSpPr>
          <p:nvPr>
            <p:ph type="subTitle" idx="1"/>
          </p:nvPr>
        </p:nvSpPr>
        <p:spPr>
          <a:xfrm>
            <a:off x="1523999" y="4316505"/>
            <a:ext cx="9144001" cy="1419131"/>
          </a:xfrm>
        </p:spPr>
        <p:txBody>
          <a:bodyPr>
            <a:normAutofit fontScale="25000" lnSpcReduction="20000"/>
          </a:bodyPr>
          <a:lstStyle/>
          <a:p>
            <a:endParaRPr lang="en-US" dirty="0"/>
          </a:p>
          <a:p>
            <a:pPr marL="0" marR="0">
              <a:lnSpc>
                <a:spcPct val="107000"/>
              </a:lnSpc>
              <a:spcBef>
                <a:spcPts val="0"/>
              </a:spcBef>
              <a:spcAft>
                <a:spcPts val="0"/>
              </a:spcAft>
            </a:pPr>
            <a:endParaRPr lang="en-US" sz="18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endParaRPr lang="en-US" sz="18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96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About Heritage Greens Community Association  </a:t>
            </a:r>
            <a:endParaRPr lang="en-US" sz="9600" b="1" dirty="0">
              <a:solidFill>
                <a:srgbClr val="2F5496"/>
              </a:solidFill>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96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Website: heritagegreensmaster.com </a:t>
            </a:r>
          </a:p>
          <a:p>
            <a:pPr marL="0" marR="0">
              <a:lnSpc>
                <a:spcPct val="107000"/>
              </a:lnSpc>
              <a:spcBef>
                <a:spcPts val="0"/>
              </a:spcBef>
              <a:spcAft>
                <a:spcPts val="0"/>
              </a:spcAft>
            </a:pPr>
            <a:r>
              <a:rPr lang="en-US" sz="9600" b="1" dirty="0">
                <a:solidFill>
                  <a:srgbClr val="0070C0"/>
                </a:solidFill>
                <a:latin typeface="Arial" panose="020B0604020202020204" pitchFamily="34" charset="0"/>
                <a:ea typeface="Times New Roman" panose="02020603050405020304" pitchFamily="18" charset="0"/>
                <a:cs typeface="Arial" panose="020B0604020202020204" pitchFamily="34" charset="0"/>
              </a:rPr>
              <a:t>Management Company: Resort (239) 649-5526</a:t>
            </a:r>
            <a:endParaRPr lang="en-US" sz="96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9600" b="1" dirty="0">
              <a:solidFill>
                <a:srgbClr val="2F5496"/>
              </a:solidFill>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800"/>
              </a:spcAft>
            </a:pPr>
            <a:r>
              <a:rPr lang="en-US" sz="5900" dirty="0">
                <a:effectLst/>
                <a:latin typeface="Arial" panose="020B0604020202020204" pitchFamily="34" charset="0"/>
                <a:ea typeface="Calibri" panose="020F0502020204030204" pitchFamily="34" charset="0"/>
                <a:cs typeface="Arial" panose="020B0604020202020204" pitchFamily="34" charset="0"/>
              </a:rPr>
              <a:t> </a:t>
            </a:r>
          </a:p>
          <a:p>
            <a:endParaRPr lang="en-US" dirty="0"/>
          </a:p>
        </p:txBody>
      </p:sp>
      <p:pic>
        <p:nvPicPr>
          <p:cNvPr id="4" name="Picture 3">
            <a:extLst>
              <a:ext uri="{FF2B5EF4-FFF2-40B4-BE49-F238E27FC236}">
                <a16:creationId xmlns:a16="http://schemas.microsoft.com/office/drawing/2014/main" id="{573B5B3B-3874-6285-33DC-9623D4C133FF}"/>
              </a:ext>
            </a:extLst>
          </p:cNvPr>
          <p:cNvPicPr>
            <a:picLocks noChangeAspect="1"/>
          </p:cNvPicPr>
          <p:nvPr/>
        </p:nvPicPr>
        <p:blipFill>
          <a:blip r:embed="rId2"/>
          <a:stretch>
            <a:fillRect/>
          </a:stretch>
        </p:blipFill>
        <p:spPr>
          <a:xfrm>
            <a:off x="1524001" y="1122363"/>
            <a:ext cx="9144000" cy="3328613"/>
          </a:xfrm>
          <a:prstGeom prst="rect">
            <a:avLst/>
          </a:prstGeom>
        </p:spPr>
      </p:pic>
    </p:spTree>
    <p:extLst>
      <p:ext uri="{BB962C8B-B14F-4D97-AF65-F5344CB8AC3E}">
        <p14:creationId xmlns:p14="http://schemas.microsoft.com/office/powerpoint/2010/main" val="2452885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29ACD-AB8F-86B8-E52D-C91078A94DD7}"/>
              </a:ext>
            </a:extLst>
          </p:cNvPr>
          <p:cNvSpPr>
            <a:spLocks noGrp="1"/>
          </p:cNvSpPr>
          <p:nvPr>
            <p:ph type="title"/>
          </p:nvPr>
        </p:nvSpPr>
        <p:spPr>
          <a:xfrm>
            <a:off x="838200" y="365126"/>
            <a:ext cx="10515600" cy="589615"/>
          </a:xfrm>
        </p:spPr>
        <p:txBody>
          <a:bodyPr>
            <a:normAutofit fontScale="90000"/>
          </a:bodyPr>
          <a:lstStyle/>
          <a:p>
            <a:r>
              <a:rPr lang="en-US" dirty="0"/>
              <a:t>                  </a:t>
            </a:r>
            <a:r>
              <a:rPr lang="en-US" sz="28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Single Family Homes Board of Directors</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ABFC1F0F-4E8F-EF6F-AEE1-CCB8F22FB027}"/>
              </a:ext>
            </a:extLst>
          </p:cNvPr>
          <p:cNvSpPr>
            <a:spLocks noGrp="1"/>
          </p:cNvSpPr>
          <p:nvPr>
            <p:ph idx="1"/>
          </p:nvPr>
        </p:nvSpPr>
        <p:spPr>
          <a:xfrm>
            <a:off x="838200" y="847165"/>
            <a:ext cx="10515600" cy="5329798"/>
          </a:xfrm>
        </p:spPr>
        <p:txBody>
          <a:bodyPr>
            <a:normAutofit/>
          </a:bodyPr>
          <a:lstStyle/>
          <a:p>
            <a:pPr marL="0" marR="0" indent="0">
              <a:spcBef>
                <a:spcPts val="0"/>
              </a:spcBef>
              <a:buNone/>
            </a:pPr>
            <a:r>
              <a:rPr lang="en-US" sz="2000" b="1" dirty="0">
                <a:effectLst/>
                <a:latin typeface="Arial" panose="020B0604020202020204" pitchFamily="34" charset="0"/>
                <a:ea typeface="Times New Roman" panose="02020603050405020304" pitchFamily="18" charset="0"/>
              </a:rPr>
              <a:t>                                                                 President</a:t>
            </a:r>
            <a:br>
              <a:rPr lang="en-US" sz="2000" dirty="0">
                <a:solidFill>
                  <a:srgbClr val="5A5754"/>
                </a:solidFill>
                <a:effectLst/>
                <a:latin typeface="Arial" panose="020B0604020202020204" pitchFamily="34" charset="0"/>
                <a:ea typeface="Times New Roman" panose="02020603050405020304" pitchFamily="18" charset="0"/>
              </a:rPr>
            </a:br>
            <a:r>
              <a:rPr lang="en-US" sz="2000" dirty="0">
                <a:solidFill>
                  <a:srgbClr val="5A5754"/>
                </a:solidFill>
                <a:effectLst/>
                <a:latin typeface="Arial" panose="020B0604020202020204" pitchFamily="34" charset="0"/>
                <a:ea typeface="Times New Roman" panose="02020603050405020304" pitchFamily="18" charset="0"/>
              </a:rPr>
              <a:t>                                          </a:t>
            </a:r>
            <a:r>
              <a:rPr lang="en-US" sz="2000" dirty="0">
                <a:effectLst/>
                <a:latin typeface="Arial" panose="020B0604020202020204" pitchFamily="34" charset="0"/>
                <a:ea typeface="Times New Roman" panose="02020603050405020304" pitchFamily="18" charset="0"/>
              </a:rPr>
              <a:t>John Shelton      </a:t>
            </a:r>
            <a:r>
              <a:rPr lang="en-US" sz="2000" u="sng" dirty="0">
                <a:solidFill>
                  <a:srgbClr val="0070C0"/>
                </a:solidFill>
                <a:effectLst/>
                <a:latin typeface="Arial" panose="020B060402020202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johnshelton4948@gmail.com</a:t>
            </a:r>
            <a:r>
              <a:rPr lang="en-US" sz="2000" dirty="0">
                <a:solidFill>
                  <a:srgbClr val="0070C0"/>
                </a:solidFill>
                <a:effectLst/>
                <a:latin typeface="Arial" panose="020B0604020202020204" pitchFamily="34" charset="0"/>
                <a:ea typeface="Times New Roman" panose="02020603050405020304" pitchFamily="18" charset="0"/>
              </a:rPr>
              <a:t> </a:t>
            </a:r>
          </a:p>
          <a:p>
            <a:pPr marL="0" marR="0" indent="0">
              <a:spcBef>
                <a:spcPts val="0"/>
              </a:spcBef>
              <a:buNone/>
            </a:pPr>
            <a:endParaRPr lang="en-US" sz="2000" dirty="0">
              <a:solidFill>
                <a:srgbClr val="0070C0"/>
              </a:solidFill>
              <a:effectLst/>
              <a:latin typeface="Times New Roman" panose="02020603050405020304" pitchFamily="18" charset="0"/>
              <a:ea typeface="Times New Roman" panose="02020603050405020304" pitchFamily="18" charset="0"/>
            </a:endParaRPr>
          </a:p>
          <a:p>
            <a:pPr marL="0" indent="0">
              <a:spcBef>
                <a:spcPts val="0"/>
              </a:spcBef>
              <a:buNone/>
            </a:pPr>
            <a:r>
              <a:rPr lang="en-US" sz="2000" dirty="0">
                <a:solidFill>
                  <a:srgbClr val="5A5754"/>
                </a:solidFill>
                <a:effectLst/>
                <a:latin typeface="Arial" panose="020B0604020202020204" pitchFamily="34" charset="0"/>
                <a:ea typeface="Times New Roman" panose="02020603050405020304" pitchFamily="18" charset="0"/>
              </a:rPr>
              <a:t>                                                                 </a:t>
            </a:r>
            <a:r>
              <a:rPr lang="en-US" sz="2000" b="1" dirty="0">
                <a:effectLst/>
                <a:latin typeface="Arial" panose="020B0604020202020204" pitchFamily="34" charset="0"/>
                <a:ea typeface="Times New Roman" panose="02020603050405020304" pitchFamily="18" charset="0"/>
              </a:rPr>
              <a:t>Treasurer</a:t>
            </a:r>
            <a:r>
              <a:rPr lang="en-US" sz="2000" b="1" dirty="0">
                <a:solidFill>
                  <a:srgbClr val="5A5754"/>
                </a:solidFill>
                <a:effectLst/>
                <a:latin typeface="Arial" panose="020B0604020202020204" pitchFamily="34" charset="0"/>
                <a:ea typeface="Times New Roman" panose="02020603050405020304" pitchFamily="18" charset="0"/>
              </a:rPr>
              <a:t> </a:t>
            </a:r>
            <a:br>
              <a:rPr lang="en-US" sz="2000" dirty="0">
                <a:solidFill>
                  <a:srgbClr val="5A5754"/>
                </a:solidFill>
                <a:effectLst/>
                <a:latin typeface="Arial" panose="020B0604020202020204" pitchFamily="34" charset="0"/>
                <a:ea typeface="Times New Roman" panose="02020603050405020304" pitchFamily="18" charset="0"/>
              </a:rPr>
            </a:br>
            <a:r>
              <a:rPr lang="en-US" sz="2000" dirty="0">
                <a:solidFill>
                  <a:srgbClr val="5A5754"/>
                </a:solidFill>
                <a:effectLst/>
                <a:latin typeface="Arial" panose="020B0604020202020204" pitchFamily="34" charset="0"/>
                <a:ea typeface="Times New Roman" panose="02020603050405020304" pitchFamily="18" charset="0"/>
              </a:rPr>
              <a:t>                                           </a:t>
            </a:r>
            <a:r>
              <a:rPr lang="en-US" sz="2000" dirty="0">
                <a:effectLst/>
                <a:latin typeface="Arial" panose="020B0604020202020204" pitchFamily="34" charset="0"/>
                <a:ea typeface="Times New Roman" panose="02020603050405020304" pitchFamily="18" charset="0"/>
              </a:rPr>
              <a:t>Andrew D'Antoni  </a:t>
            </a:r>
            <a:r>
              <a:rPr lang="en-US" sz="2000" u="sng" dirty="0">
                <a:solidFill>
                  <a:srgbClr val="0070C0"/>
                </a:solidFill>
                <a:effectLst/>
                <a:latin typeface="Arial" panose="020B0604020202020204" pitchFamily="34" charset="0"/>
                <a:ea typeface="Times New Roman" panose="02020603050405020304" pitchFamily="18" charset="0"/>
              </a:rPr>
              <a:t>andydantoni@yahoo.com</a:t>
            </a:r>
            <a:endParaRPr lang="en-US" sz="2000" dirty="0">
              <a:effectLst/>
              <a:latin typeface="Times New Roman" panose="02020603050405020304" pitchFamily="18" charset="0"/>
              <a:ea typeface="Times New Roman" panose="02020603050405020304" pitchFamily="18" charset="0"/>
            </a:endParaRPr>
          </a:p>
          <a:p>
            <a:pPr marL="0" marR="0" indent="0">
              <a:spcBef>
                <a:spcPts val="0"/>
              </a:spcBef>
              <a:buNone/>
            </a:pPr>
            <a:endParaRPr lang="en-US" sz="2000" dirty="0">
              <a:effectLst/>
              <a:latin typeface="Arial" panose="020B0604020202020204" pitchFamily="34" charset="0"/>
              <a:ea typeface="Times New Roman" panose="02020603050405020304" pitchFamily="18" charset="0"/>
            </a:endParaRPr>
          </a:p>
          <a:p>
            <a:pPr marL="0" marR="0" indent="0">
              <a:spcBef>
                <a:spcPts val="0"/>
              </a:spcBef>
              <a:buNone/>
            </a:pPr>
            <a:r>
              <a:rPr lang="en-US" sz="2000" dirty="0">
                <a:solidFill>
                  <a:srgbClr val="5A5754"/>
                </a:solidFill>
                <a:latin typeface="Arial" panose="020B0604020202020204" pitchFamily="34" charset="0"/>
                <a:ea typeface="Times New Roman" panose="02020603050405020304" pitchFamily="18" charset="0"/>
              </a:rPr>
              <a:t>                                                                </a:t>
            </a:r>
            <a:r>
              <a:rPr lang="en-US" sz="2000" b="1" dirty="0">
                <a:latin typeface="Arial" panose="020B0604020202020204" pitchFamily="34" charset="0"/>
                <a:ea typeface="Times New Roman" panose="02020603050405020304" pitchFamily="18" charset="0"/>
              </a:rPr>
              <a:t>Secretary  </a:t>
            </a:r>
            <a:r>
              <a:rPr lang="en-US" sz="2000" dirty="0">
                <a:latin typeface="Arial" panose="020B0604020202020204" pitchFamily="34" charset="0"/>
                <a:ea typeface="Times New Roman" panose="02020603050405020304" pitchFamily="18" charset="0"/>
              </a:rPr>
              <a:t>*vacant</a:t>
            </a:r>
            <a:endParaRPr lang="en-US" sz="2000" b="1" dirty="0">
              <a:latin typeface="Arial" panose="020B0604020202020204" pitchFamily="34" charset="0"/>
              <a:ea typeface="Times New Roman" panose="02020603050405020304" pitchFamily="18" charset="0"/>
            </a:endParaRPr>
          </a:p>
          <a:p>
            <a:pPr marL="0" marR="0" indent="0">
              <a:spcBef>
                <a:spcPts val="0"/>
              </a:spcBef>
              <a:buNone/>
            </a:pPr>
            <a:r>
              <a:rPr lang="en-US" sz="2000" dirty="0">
                <a:solidFill>
                  <a:srgbClr val="5A5754"/>
                </a:solidFill>
                <a:effectLst/>
                <a:latin typeface="Arial" panose="020B0604020202020204" pitchFamily="34" charset="0"/>
                <a:ea typeface="Times New Roman" panose="02020603050405020304" pitchFamily="18" charset="0"/>
              </a:rPr>
              <a:t>                                         </a:t>
            </a:r>
            <a:endParaRPr lang="en-US" sz="2000" b="1" dirty="0">
              <a:solidFill>
                <a:srgbClr val="5A5754"/>
              </a:solidFill>
              <a:effectLst/>
              <a:latin typeface="Arial" panose="020B0604020202020204" pitchFamily="34" charset="0"/>
              <a:ea typeface="Times New Roman" panose="02020603050405020304" pitchFamily="18" charset="0"/>
            </a:endParaRPr>
          </a:p>
          <a:p>
            <a:pPr marL="0" marR="0" indent="0">
              <a:spcBef>
                <a:spcPts val="0"/>
              </a:spcBef>
              <a:buNone/>
            </a:pPr>
            <a:r>
              <a:rPr lang="en-US" sz="2000" b="1" dirty="0">
                <a:effectLst/>
                <a:latin typeface="Arial" panose="020B0604020202020204" pitchFamily="34" charset="0"/>
                <a:ea typeface="Times New Roman" panose="02020603050405020304" pitchFamily="18" charset="0"/>
              </a:rPr>
              <a:t>                                Property Management: </a:t>
            </a:r>
            <a:r>
              <a:rPr lang="en-US" sz="2000" dirty="0">
                <a:effectLst/>
                <a:latin typeface="Arial" panose="020B0604020202020204" pitchFamily="34" charset="0"/>
                <a:ea typeface="Times New Roman" panose="02020603050405020304" pitchFamily="18" charset="0"/>
              </a:rPr>
              <a:t>Resort Management</a:t>
            </a:r>
            <a:r>
              <a:rPr lang="en-US" sz="2000" b="1" dirty="0">
                <a:effectLst/>
                <a:latin typeface="Arial" panose="020B0604020202020204" pitchFamily="34" charset="0"/>
                <a:ea typeface="Times New Roman" panose="02020603050405020304" pitchFamily="18" charset="0"/>
              </a:rPr>
              <a:t>  </a:t>
            </a:r>
          </a:p>
          <a:p>
            <a:pPr marL="0" marR="0" indent="0">
              <a:spcBef>
                <a:spcPts val="0"/>
              </a:spcBef>
              <a:buNone/>
            </a:pPr>
            <a:endParaRPr lang="en-US" sz="2000" dirty="0">
              <a:effectLst/>
              <a:latin typeface="Times New Roman" panose="02020603050405020304" pitchFamily="18" charset="0"/>
              <a:ea typeface="Times New Roman" panose="02020603050405020304" pitchFamily="18" charset="0"/>
            </a:endParaRPr>
          </a:p>
          <a:p>
            <a:pPr marL="0" marR="0" indent="0">
              <a:spcBef>
                <a:spcPts val="0"/>
              </a:spcBef>
              <a:buNone/>
            </a:pPr>
            <a:r>
              <a:rPr lang="en-US" sz="2000" dirty="0">
                <a:effectLst/>
                <a:latin typeface="Arial" panose="020B0604020202020204" pitchFamily="34" charset="0"/>
                <a:ea typeface="Times New Roman" panose="02020603050405020304" pitchFamily="18" charset="0"/>
              </a:rPr>
              <a:t>                                                       Kevin </a:t>
            </a:r>
            <a:r>
              <a:rPr lang="en-US" sz="2000" dirty="0" err="1">
                <a:effectLst/>
                <a:latin typeface="Arial" panose="020B0604020202020204" pitchFamily="34" charset="0"/>
                <a:ea typeface="Times New Roman" panose="02020603050405020304" pitchFamily="18" charset="0"/>
              </a:rPr>
              <a:t>Ingledue</a:t>
            </a:r>
            <a:r>
              <a:rPr lang="en-US" sz="2000" dirty="0">
                <a:effectLst/>
                <a:latin typeface="Arial" panose="020B0604020202020204" pitchFamily="34" charset="0"/>
                <a:ea typeface="Times New Roman" panose="02020603050405020304" pitchFamily="18" charset="0"/>
              </a:rPr>
              <a:t>, LCAM</a:t>
            </a:r>
            <a:r>
              <a:rPr lang="en-US" sz="2000" b="1" dirty="0">
                <a:effectLst/>
                <a:latin typeface="Arial" panose="020B0604020202020204" pitchFamily="34" charset="0"/>
                <a:ea typeface="Times New Roman" panose="02020603050405020304" pitchFamily="18" charset="0"/>
              </a:rPr>
              <a:t>            </a:t>
            </a:r>
            <a:r>
              <a:rPr lang="en-US" sz="2000" b="1" dirty="0">
                <a:solidFill>
                  <a:srgbClr val="5A5754"/>
                </a:solidFill>
                <a:effectLst/>
                <a:latin typeface="Arial" panose="020B0604020202020204" pitchFamily="34" charset="0"/>
                <a:ea typeface="Times New Roman" panose="02020603050405020304" pitchFamily="18" charset="0"/>
              </a:rPr>
              <a:t>           </a:t>
            </a:r>
            <a:br>
              <a:rPr lang="en-US" sz="2000" b="1" dirty="0">
                <a:solidFill>
                  <a:srgbClr val="000000"/>
                </a:solidFill>
                <a:effectLst/>
                <a:latin typeface="Arial" panose="020B0604020202020204" pitchFamily="34" charset="0"/>
                <a:ea typeface="Times New Roman" panose="02020603050405020304" pitchFamily="18" charset="0"/>
              </a:rPr>
            </a:br>
            <a:r>
              <a:rPr lang="en-US" sz="2000" b="1" dirty="0">
                <a:solidFill>
                  <a:srgbClr val="000000"/>
                </a:solidFill>
                <a:effectLst/>
                <a:latin typeface="Arial" panose="020B0604020202020204" pitchFamily="34" charset="0"/>
                <a:ea typeface="Times New Roman" panose="02020603050405020304" pitchFamily="18" charset="0"/>
              </a:rPr>
              <a:t>                                                </a:t>
            </a:r>
            <a:r>
              <a:rPr lang="en-US" sz="2000" u="sng" dirty="0">
                <a:solidFill>
                  <a:srgbClr val="61666D"/>
                </a:solidFill>
                <a:effectLst/>
                <a:latin typeface="Arial" panose="020B0604020202020204" pitchFamily="34" charset="0"/>
                <a:ea typeface="Times New Roman" panose="02020603050405020304" pitchFamily="18" charset="0"/>
                <a:hlinkClick r:id="rId3"/>
              </a:rPr>
              <a:t>kingledue@resortgroupinc.com</a:t>
            </a:r>
            <a:endParaRPr lang="en-US" sz="2000" u="sng" dirty="0">
              <a:solidFill>
                <a:srgbClr val="61666D"/>
              </a:solidFill>
              <a:effectLst/>
              <a:latin typeface="Arial" panose="020B0604020202020204" pitchFamily="34" charset="0"/>
              <a:ea typeface="Times New Roman" panose="02020603050405020304" pitchFamily="18" charset="0"/>
            </a:endParaRPr>
          </a:p>
          <a:p>
            <a:pPr marL="0" marR="0" indent="0">
              <a:spcBef>
                <a:spcPts val="0"/>
              </a:spcBef>
              <a:buNone/>
            </a:pPr>
            <a:endParaRPr lang="en-US" sz="2000" u="sng" dirty="0">
              <a:solidFill>
                <a:srgbClr val="61666D"/>
              </a:solidFill>
              <a:effectLst/>
              <a:latin typeface="Arial" panose="020B0604020202020204" pitchFamily="34" charset="0"/>
              <a:ea typeface="Times New Roman" panose="02020603050405020304" pitchFamily="18" charset="0"/>
            </a:endParaRPr>
          </a:p>
          <a:p>
            <a:pPr marL="0" marR="0" indent="0">
              <a:spcBef>
                <a:spcPts val="0"/>
              </a:spcBef>
              <a:buNone/>
            </a:pPr>
            <a:r>
              <a:rPr lang="en-US" sz="2000" b="1" dirty="0">
                <a:effectLst/>
                <a:latin typeface="Arial" panose="020B0604020202020204" pitchFamily="34" charset="0"/>
                <a:ea typeface="Times New Roman" panose="02020603050405020304" pitchFamily="18" charset="0"/>
              </a:rPr>
              <a:t> Meetings: 4</a:t>
            </a:r>
            <a:r>
              <a:rPr lang="en-US" sz="2000" b="1" baseline="30000" dirty="0">
                <a:effectLst/>
                <a:latin typeface="Arial" panose="020B0604020202020204" pitchFamily="34" charset="0"/>
                <a:ea typeface="Times New Roman" panose="02020603050405020304" pitchFamily="18" charset="0"/>
              </a:rPr>
              <a:t>th</a:t>
            </a:r>
            <a:r>
              <a:rPr lang="en-US" sz="2000" b="1" dirty="0">
                <a:effectLst/>
                <a:latin typeface="Arial" panose="020B0604020202020204" pitchFamily="34" charset="0"/>
                <a:ea typeface="Times New Roman" panose="02020603050405020304" pitchFamily="18" charset="0"/>
              </a:rPr>
              <a:t> Wednesday of every month, at 1:00 PM, in the HG Community Center</a:t>
            </a:r>
          </a:p>
          <a:p>
            <a:pPr marL="0" marR="0" indent="0">
              <a:spcBef>
                <a:spcPts val="0"/>
              </a:spcBef>
              <a:buNone/>
            </a:pPr>
            <a:r>
              <a:rPr lang="en-US" sz="2000" b="1" dirty="0">
                <a:latin typeface="Arial" panose="020B0604020202020204" pitchFamily="34" charset="0"/>
                <a:ea typeface="Times New Roman" panose="02020603050405020304" pitchFamily="18" charset="0"/>
              </a:rPr>
              <a:t>                                               </a:t>
            </a:r>
            <a:endParaRPr lang="en-US" sz="2000" dirty="0">
              <a:effectLst/>
              <a:latin typeface="Arial" panose="020B0604020202020204" pitchFamily="34" charset="0"/>
              <a:ea typeface="Times New Roman" panose="02020603050405020304" pitchFamily="18" charset="0"/>
            </a:endParaRPr>
          </a:p>
          <a:p>
            <a:pPr marL="0" marR="0" indent="0">
              <a:spcBef>
                <a:spcPts val="0"/>
              </a:spcBef>
              <a:buNone/>
            </a:pPr>
            <a:r>
              <a:rPr lang="en-US" sz="2000" u="sng" dirty="0">
                <a:solidFill>
                  <a:srgbClr val="61666D"/>
                </a:solidFill>
                <a:latin typeface="Arial" panose="020B0604020202020204" pitchFamily="34" charset="0"/>
              </a:rPr>
              <a:t> </a:t>
            </a:r>
            <a:endParaRPr lang="en-US" sz="2000" dirty="0"/>
          </a:p>
        </p:txBody>
      </p:sp>
    </p:spTree>
    <p:extLst>
      <p:ext uri="{BB962C8B-B14F-4D97-AF65-F5344CB8AC3E}">
        <p14:creationId xmlns:p14="http://schemas.microsoft.com/office/powerpoint/2010/main" val="3432570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37868-DDD9-5686-1D91-19FA962D03B1}"/>
              </a:ext>
            </a:extLst>
          </p:cNvPr>
          <p:cNvSpPr>
            <a:spLocks noGrp="1"/>
          </p:cNvSpPr>
          <p:nvPr>
            <p:ph type="title"/>
          </p:nvPr>
        </p:nvSpPr>
        <p:spPr>
          <a:xfrm>
            <a:off x="838200" y="188259"/>
            <a:ext cx="10515600" cy="797579"/>
          </a:xfrm>
        </p:spPr>
        <p:txBody>
          <a:bodyPr>
            <a:normAutofit fontScale="90000"/>
          </a:bodyPr>
          <a:lstStyle/>
          <a:p>
            <a:r>
              <a:rPr lang="en-US" dirty="0"/>
              <a:t>               </a:t>
            </a:r>
            <a:br>
              <a:rPr lang="en-US" dirty="0"/>
            </a:br>
            <a:r>
              <a:rPr lang="en-US" dirty="0"/>
              <a:t>                       </a:t>
            </a:r>
            <a:r>
              <a:rPr lang="en-US" sz="2400" b="1" dirty="0">
                <a:solidFill>
                  <a:srgbClr val="0070C0"/>
                </a:solidFill>
                <a:effectLst/>
                <a:latin typeface="Arial" panose="020B0604020202020204" pitchFamily="34" charset="0"/>
                <a:ea typeface="Times New Roman" panose="02020603050405020304" pitchFamily="18" charset="0"/>
              </a:rPr>
              <a:t>Colonial Links Villas Board of Directors</a:t>
            </a:r>
            <a:br>
              <a:rPr lang="en-US" sz="2400" b="1" dirty="0">
                <a:solidFill>
                  <a:srgbClr val="0070C0"/>
                </a:solidFill>
                <a:effectLst/>
                <a:latin typeface="Arial" panose="020B0604020202020204" pitchFamily="34" charset="0"/>
                <a:ea typeface="Times New Roman" panose="02020603050405020304" pitchFamily="18" charset="0"/>
              </a:rPr>
            </a:br>
            <a:br>
              <a:rPr lang="en-US" sz="2800" dirty="0">
                <a:effectLst/>
                <a:latin typeface="Times New Roman" panose="02020603050405020304" pitchFamily="18" charset="0"/>
                <a:ea typeface="Times New Roman" panose="02020603050405020304" pitchFamily="18" charset="0"/>
              </a:rPr>
            </a:br>
            <a:endParaRPr lang="en-US" sz="2800" dirty="0"/>
          </a:p>
        </p:txBody>
      </p:sp>
      <p:sp>
        <p:nvSpPr>
          <p:cNvPr id="5" name="Content Placeholder 4">
            <a:extLst>
              <a:ext uri="{FF2B5EF4-FFF2-40B4-BE49-F238E27FC236}">
                <a16:creationId xmlns:a16="http://schemas.microsoft.com/office/drawing/2014/main" id="{8FA34EB5-6973-E68C-C912-95C7761FD643}"/>
              </a:ext>
            </a:extLst>
          </p:cNvPr>
          <p:cNvSpPr>
            <a:spLocks noGrp="1"/>
          </p:cNvSpPr>
          <p:nvPr>
            <p:ph idx="1"/>
          </p:nvPr>
        </p:nvSpPr>
        <p:spPr>
          <a:xfrm>
            <a:off x="838200" y="985838"/>
            <a:ext cx="10515600" cy="5191125"/>
          </a:xfrm>
        </p:spPr>
        <p:txBody>
          <a:bodyPr>
            <a:normAutofit fontScale="85000" lnSpcReduction="20000"/>
          </a:bodyPr>
          <a:lstStyle/>
          <a:p>
            <a:pPr marL="0" indent="0" algn="l" fontAlgn="base">
              <a:buNone/>
            </a:pPr>
            <a:r>
              <a:rPr lang="it-IT" sz="2400" b="1" i="0" dirty="0">
                <a:solidFill>
                  <a:srgbClr val="666666"/>
                </a:solidFill>
                <a:effectLst/>
                <a:latin typeface="Arial" panose="020B0604020202020204" pitchFamily="34" charset="0"/>
                <a:cs typeface="Arial" panose="020B0604020202020204" pitchFamily="34" charset="0"/>
              </a:rPr>
              <a:t>   </a:t>
            </a:r>
          </a:p>
          <a:p>
            <a:pPr marL="0" indent="0" algn="l" fontAlgn="base">
              <a:buNone/>
            </a:pPr>
            <a:r>
              <a:rPr lang="it-IT" sz="2400" b="1" i="0" dirty="0">
                <a:solidFill>
                  <a:srgbClr val="666666"/>
                </a:solidFill>
                <a:effectLst/>
                <a:latin typeface="Arial" panose="020B0604020202020204" pitchFamily="34" charset="0"/>
                <a:cs typeface="Arial" panose="020B0604020202020204" pitchFamily="34" charset="0"/>
              </a:rPr>
              <a:t>     </a:t>
            </a:r>
            <a:r>
              <a:rPr lang="it-IT" sz="2400" b="1" i="0" dirty="0">
                <a:effectLst/>
                <a:latin typeface="Arial" panose="020B0604020202020204" pitchFamily="34" charset="0"/>
                <a:cs typeface="Arial" panose="020B0604020202020204" pitchFamily="34" charset="0"/>
              </a:rPr>
              <a:t>President                        </a:t>
            </a:r>
            <a:r>
              <a:rPr lang="en-US" sz="2400" b="1" i="0" dirty="0">
                <a:effectLst/>
                <a:latin typeface="Arial" panose="020B0604020202020204" pitchFamily="34" charset="0"/>
                <a:cs typeface="Arial" panose="020B0604020202020204" pitchFamily="34" charset="0"/>
              </a:rPr>
              <a:t>Vice President                     Treasurer</a:t>
            </a:r>
          </a:p>
          <a:p>
            <a:pPr marL="0" indent="0" algn="l" fontAlgn="base">
              <a:buNone/>
            </a:pPr>
            <a:r>
              <a:rPr lang="en-US" sz="2400" b="0" i="0" dirty="0">
                <a:solidFill>
                  <a:srgbClr val="666666"/>
                </a:solidFill>
                <a:effectLst/>
                <a:latin typeface="Arial" panose="020B0604020202020204" pitchFamily="34" charset="0"/>
                <a:cs typeface="Arial" panose="020B0604020202020204" pitchFamily="34" charset="0"/>
              </a:rPr>
              <a:t> </a:t>
            </a:r>
            <a:r>
              <a:rPr lang="it-IT" sz="2400" b="0" i="0" dirty="0">
                <a:effectLst/>
                <a:latin typeface="Arial" panose="020B0604020202020204" pitchFamily="34" charset="0"/>
                <a:cs typeface="Arial" panose="020B0604020202020204" pitchFamily="34" charset="0"/>
              </a:rPr>
              <a:t>Nicole Conway                      Bill O’Reilly                       Bill Hollowsky</a:t>
            </a:r>
            <a:br>
              <a:rPr lang="it-IT" sz="2400" b="0" i="0" dirty="0">
                <a:solidFill>
                  <a:srgbClr val="666666"/>
                </a:solidFill>
                <a:effectLst/>
                <a:latin typeface="Arial" panose="020B0604020202020204" pitchFamily="34" charset="0"/>
                <a:cs typeface="Arial" panose="020B0604020202020204" pitchFamily="34" charset="0"/>
              </a:rPr>
            </a:br>
            <a:r>
              <a:rPr lang="it-IT" sz="2400" b="0" i="0" u="sng" dirty="0">
                <a:solidFill>
                  <a:srgbClr val="0070C0"/>
                </a:solidFill>
                <a:effectLst/>
                <a:latin typeface="Arial" panose="020B0604020202020204" pitchFamily="34" charset="0"/>
                <a:cs typeface="Arial" panose="020B0604020202020204" pitchFamily="34" charset="0"/>
              </a:rPr>
              <a:t>m</a:t>
            </a:r>
            <a:r>
              <a:rPr lang="it-IT" sz="2400" b="0" i="0" u="sng" strike="noStrike" dirty="0">
                <a:solidFill>
                  <a:srgbClr val="0070C0"/>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i</a:t>
            </a:r>
            <a:r>
              <a:rPr lang="it-IT" sz="2400" b="0" i="0" u="none" strike="noStrike" dirty="0">
                <a:solidFill>
                  <a:srgbClr val="0563C1"/>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mi16nik@gmail.com</a:t>
            </a:r>
            <a:r>
              <a:rPr lang="en-US" sz="2400" b="0" i="0" dirty="0">
                <a:solidFill>
                  <a:srgbClr val="666666"/>
                </a:solidFill>
                <a:effectLst/>
                <a:latin typeface="Arial" panose="020B0604020202020204" pitchFamily="34" charset="0"/>
                <a:cs typeface="Arial" panose="020B0604020202020204" pitchFamily="34" charset="0"/>
              </a:rPr>
              <a:t>    </a:t>
            </a:r>
            <a:r>
              <a:rPr lang="en-US" sz="2400" b="0" i="0" u="none" strike="noStrike" dirty="0">
                <a:solidFill>
                  <a:srgbClr val="1E73BE"/>
                </a:solidFill>
                <a:effectLst/>
                <a:latin typeface="Arial" panose="020B0604020202020204" pitchFamily="34" charset="0"/>
                <a:cs typeface="Arial" panose="020B0604020202020204" pitchFamily="34" charset="0"/>
                <a:hlinkClick r:id="rId3"/>
              </a:rPr>
              <a:t>weoreilly@gmail.com</a:t>
            </a:r>
            <a:r>
              <a:rPr lang="en-US" sz="2400" b="0" i="0" u="none" strike="noStrike" dirty="0">
                <a:solidFill>
                  <a:srgbClr val="1E73BE"/>
                </a:solidFill>
                <a:effectLst/>
                <a:latin typeface="Arial" panose="020B0604020202020204" pitchFamily="34" charset="0"/>
                <a:cs typeface="Arial" panose="020B0604020202020204" pitchFamily="34" charset="0"/>
              </a:rPr>
              <a:t>     </a:t>
            </a:r>
            <a:r>
              <a:rPr lang="en-US" sz="2400" b="0" i="0" u="sng" strike="noStrike" dirty="0">
                <a:solidFill>
                  <a:srgbClr val="1E73BE"/>
                </a:solidFill>
                <a:effectLst/>
                <a:latin typeface="Arial" panose="020B0604020202020204" pitchFamily="34" charset="0"/>
                <a:cs typeface="Arial" panose="020B0604020202020204" pitchFamily="34" charset="0"/>
              </a:rPr>
              <a:t>billhollowsky@yahoo.com</a:t>
            </a:r>
            <a:endParaRPr lang="en-US" sz="2400" b="0" i="0" u="sng" dirty="0">
              <a:solidFill>
                <a:srgbClr val="666666"/>
              </a:solidFill>
              <a:effectLst/>
              <a:latin typeface="Arial" panose="020B0604020202020204" pitchFamily="34" charset="0"/>
              <a:cs typeface="Arial" panose="020B0604020202020204" pitchFamily="34" charset="0"/>
            </a:endParaRPr>
          </a:p>
          <a:p>
            <a:pPr marL="0" indent="0" algn="l" fontAlgn="base">
              <a:buNone/>
            </a:pPr>
            <a:endParaRPr lang="it-IT" sz="2400" dirty="0">
              <a:latin typeface="Arial" panose="020B0604020202020204" pitchFamily="34" charset="0"/>
              <a:cs typeface="Arial" panose="020B0604020202020204" pitchFamily="34" charset="0"/>
            </a:endParaRPr>
          </a:p>
          <a:p>
            <a:pPr marL="0" indent="0" algn="l" fontAlgn="base">
              <a:buNone/>
            </a:pPr>
            <a:r>
              <a:rPr lang="en-US" sz="2400" b="1" i="0" dirty="0">
                <a:effectLst/>
                <a:latin typeface="Arial" panose="020B0604020202020204" pitchFamily="34" charset="0"/>
                <a:cs typeface="Arial" panose="020B0604020202020204" pitchFamily="34" charset="0"/>
              </a:rPr>
              <a:t>     Secretary                               Director                         </a:t>
            </a:r>
            <a:r>
              <a:rPr lang="en-US" sz="2400" b="1" i="0" dirty="0" err="1">
                <a:effectLst/>
                <a:latin typeface="Arial" panose="020B0604020202020204" pitchFamily="34" charset="0"/>
                <a:cs typeface="Arial" panose="020B0604020202020204" pitchFamily="34" charset="0"/>
              </a:rPr>
              <a:t>Director</a:t>
            </a:r>
            <a:endParaRPr lang="en-US" sz="2400" b="1" i="0" dirty="0">
              <a:effectLst/>
              <a:latin typeface="Arial" panose="020B0604020202020204" pitchFamily="34" charset="0"/>
              <a:cs typeface="Arial" panose="020B0604020202020204" pitchFamily="34" charset="0"/>
            </a:endParaRPr>
          </a:p>
          <a:p>
            <a:pPr marL="0" indent="0" algn="l" fontAlgn="base">
              <a:buNone/>
            </a:pPr>
            <a:r>
              <a:rPr lang="en-US" sz="2400" b="0" i="0" dirty="0">
                <a:effectLst/>
                <a:latin typeface="Arial" panose="020B0604020202020204" pitchFamily="34" charset="0"/>
                <a:cs typeface="Arial" panose="020B0604020202020204" pitchFamily="34" charset="0"/>
              </a:rPr>
              <a:t>Margaret Roman                     David Wesley                    *vacant</a:t>
            </a:r>
            <a:br>
              <a:rPr lang="en-US" sz="2400" dirty="0">
                <a:latin typeface="Arial" panose="020B0604020202020204" pitchFamily="34" charset="0"/>
                <a:cs typeface="Arial" panose="020B0604020202020204" pitchFamily="34" charset="0"/>
              </a:rPr>
            </a:br>
            <a:r>
              <a:rPr lang="en-US" sz="2400" b="0" i="0" u="none" strike="noStrike" dirty="0">
                <a:solidFill>
                  <a:srgbClr val="1E73BE"/>
                </a:solidFill>
                <a:effectLst/>
                <a:latin typeface="Arial" panose="020B0604020202020204" pitchFamily="34" charset="0"/>
                <a:cs typeface="Arial" panose="020B0604020202020204" pitchFamily="34" charset="0"/>
              </a:rPr>
              <a:t> </a:t>
            </a:r>
            <a:r>
              <a:rPr lang="en-US" sz="2400" b="0" i="0" u="none" strike="noStrike" dirty="0">
                <a:solidFill>
                  <a:srgbClr val="0070C0"/>
                </a:solidFill>
                <a:effectLst/>
                <a:latin typeface="Arial" panose="020B0604020202020204" pitchFamily="34" charset="0"/>
                <a:cs typeface="Arial" panose="020B0604020202020204" pitchFamily="34" charset="0"/>
                <a:hlinkClick r:id="rId4"/>
              </a:rPr>
              <a:t>jrdrmr@aol.com</a:t>
            </a:r>
            <a:r>
              <a:rPr lang="en-US" sz="2400" b="0" i="0" u="none" strike="noStrike" dirty="0">
                <a:solidFill>
                  <a:srgbClr val="0070C0"/>
                </a:solidFill>
                <a:effectLst/>
                <a:latin typeface="Arial" panose="020B0604020202020204" pitchFamily="34" charset="0"/>
                <a:cs typeface="Arial" panose="020B0604020202020204" pitchFamily="34" charset="0"/>
              </a:rPr>
              <a:t>                    </a:t>
            </a:r>
            <a:r>
              <a:rPr lang="en-US" sz="2400" b="0" i="0" u="sng" strike="noStrike" dirty="0">
                <a:solidFill>
                  <a:srgbClr val="0070C0"/>
                </a:solidFill>
                <a:effectLst/>
                <a:latin typeface="Arial" panose="020B0604020202020204" pitchFamily="34" charset="0"/>
                <a:cs typeface="Arial" panose="020B0604020202020204" pitchFamily="34" charset="0"/>
              </a:rPr>
              <a:t>dgwes4@gmail.com</a:t>
            </a:r>
          </a:p>
          <a:p>
            <a:pPr marL="0" indent="0" algn="l" fontAlgn="base">
              <a:buNone/>
            </a:pPr>
            <a:endParaRPr lang="it-IT" sz="2400" b="0" i="0" dirty="0">
              <a:effectLst/>
              <a:latin typeface="Arial" panose="020B0604020202020204" pitchFamily="34" charset="0"/>
              <a:cs typeface="Arial" panose="020B0604020202020204" pitchFamily="34" charset="0"/>
            </a:endParaRPr>
          </a:p>
          <a:p>
            <a:pPr marL="0" marR="0" indent="0">
              <a:lnSpc>
                <a:spcPts val="1680"/>
              </a:lnSpc>
              <a:spcBef>
                <a:spcPts val="0"/>
              </a:spcBef>
              <a:spcAft>
                <a:spcPts val="800"/>
              </a:spcAft>
              <a:buNone/>
            </a:pPr>
            <a:r>
              <a:rPr lang="it-IT" sz="2400" b="0" i="0" dirty="0">
                <a:solidFill>
                  <a:srgbClr val="666666"/>
                </a:solidFill>
                <a:effectLst/>
                <a:latin typeface="Arial" panose="020B0604020202020204" pitchFamily="34" charset="0"/>
                <a:cs typeface="Arial" panose="020B0604020202020204" pitchFamily="34" charset="0"/>
              </a:rPr>
              <a:t>                              </a:t>
            </a:r>
            <a:r>
              <a:rPr lang="en-US" sz="2000" b="0" i="0" dirty="0">
                <a:solidFill>
                  <a:srgbClr val="666666"/>
                </a:solidFill>
                <a:effectLst/>
                <a:latin typeface="Arial" panose="020B0604020202020204" pitchFamily="34" charset="0"/>
                <a:cs typeface="Arial" panose="020B0604020202020204" pitchFamily="34" charset="0"/>
              </a:rPr>
              <a:t> </a:t>
            </a:r>
            <a:r>
              <a:rPr lang="en-US" sz="2400" b="1" dirty="0">
                <a:effectLst/>
                <a:latin typeface="Arial" panose="020B0604020202020204" pitchFamily="34" charset="0"/>
                <a:ea typeface="Calibri" panose="020F0502020204030204" pitchFamily="34" charset="0"/>
                <a:cs typeface="Arial" panose="020B0604020202020204" pitchFamily="34" charset="0"/>
              </a:rPr>
              <a:t>Property Management: </a:t>
            </a:r>
            <a:r>
              <a:rPr lang="en-US" sz="2400" dirty="0">
                <a:effectLst/>
                <a:latin typeface="Arial" panose="020B0604020202020204" pitchFamily="34" charset="0"/>
                <a:ea typeface="Calibri" panose="020F0502020204030204" pitchFamily="34" charset="0"/>
                <a:cs typeface="Arial" panose="020B0604020202020204" pitchFamily="34" charset="0"/>
              </a:rPr>
              <a:t>Resort Management </a:t>
            </a:r>
            <a:br>
              <a:rPr lang="en-US" sz="2400" b="1" dirty="0">
                <a:effectLst/>
                <a:latin typeface="Arial" panose="020B0604020202020204" pitchFamily="34" charset="0"/>
                <a:ea typeface="Times New Roman" panose="02020603050405020304" pitchFamily="18" charset="0"/>
                <a:cs typeface="Arial" panose="020B0604020202020204" pitchFamily="34" charset="0"/>
              </a:rPr>
            </a:br>
            <a:br>
              <a:rPr lang="en-US" sz="2400" b="1" dirty="0">
                <a:effectLst/>
                <a:latin typeface="Arial" panose="020B0604020202020204" pitchFamily="34" charset="0"/>
                <a:ea typeface="Times New Roman" panose="02020603050405020304" pitchFamily="18" charset="0"/>
                <a:cs typeface="Arial" panose="020B0604020202020204" pitchFamily="34" charset="0"/>
              </a:rPr>
            </a:br>
            <a:r>
              <a:rPr lang="en-US" sz="2400" dirty="0">
                <a:effectLst/>
                <a:latin typeface="Arial" panose="020B0604020202020204" pitchFamily="34" charset="0"/>
                <a:ea typeface="Times New Roman" panose="02020603050405020304" pitchFamily="18" charset="0"/>
                <a:cs typeface="Arial" panose="020B0604020202020204" pitchFamily="34" charset="0"/>
              </a:rPr>
              <a:t>                                                Kevin </a:t>
            </a:r>
            <a:r>
              <a:rPr lang="en-US" sz="2400" dirty="0" err="1">
                <a:effectLst/>
                <a:latin typeface="Arial" panose="020B0604020202020204" pitchFamily="34" charset="0"/>
                <a:ea typeface="Times New Roman" panose="02020603050405020304" pitchFamily="18" charset="0"/>
                <a:cs typeface="Arial" panose="020B0604020202020204" pitchFamily="34" charset="0"/>
              </a:rPr>
              <a:t>Ingledue</a:t>
            </a:r>
            <a:r>
              <a:rPr lang="en-US" sz="2400" dirty="0">
                <a:effectLst/>
                <a:latin typeface="Arial" panose="020B0604020202020204" pitchFamily="34" charset="0"/>
                <a:ea typeface="Times New Roman" panose="02020603050405020304" pitchFamily="18" charset="0"/>
                <a:cs typeface="Arial" panose="020B0604020202020204" pitchFamily="34" charset="0"/>
              </a:rPr>
              <a:t>, LCAM     </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ts val="1680"/>
              </a:lnSpc>
              <a:spcBef>
                <a:spcPts val="0"/>
              </a:spcBef>
              <a:spcAft>
                <a:spcPts val="800"/>
              </a:spcAft>
              <a:buNone/>
            </a:pP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u="sng" dirty="0">
                <a:solidFill>
                  <a:srgbClr val="61666D"/>
                </a:solidFill>
                <a:effectLst/>
                <a:latin typeface="Arial" panose="020B0604020202020204" pitchFamily="34" charset="0"/>
                <a:ea typeface="Times New Roman" panose="02020603050405020304" pitchFamily="18" charset="0"/>
                <a:cs typeface="Arial" panose="020B0604020202020204" pitchFamily="34" charset="0"/>
                <a:hlinkClick r:id="rId5"/>
              </a:rPr>
              <a:t>kingledue@resortgroupinc.com</a:t>
            </a:r>
            <a:endParaRPr lang="en-US" sz="2400" u="sng" dirty="0">
              <a:solidFill>
                <a:srgbClr val="61666D"/>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ts val="1680"/>
              </a:lnSpc>
              <a:spcBef>
                <a:spcPts val="0"/>
              </a:spcBef>
              <a:spcAft>
                <a:spcPts val="800"/>
              </a:spcAft>
              <a:buNone/>
            </a:pPr>
            <a:endParaRPr lang="en-US" sz="2000" u="sng" dirty="0">
              <a:solidFill>
                <a:srgbClr val="61666D"/>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ts val="1680"/>
              </a:lnSpc>
              <a:spcBef>
                <a:spcPts val="0"/>
              </a:spcBef>
              <a:spcAft>
                <a:spcPts val="800"/>
              </a:spcAft>
              <a:buNone/>
            </a:pPr>
            <a:r>
              <a:rPr lang="en-US" sz="20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a:effectLst/>
                <a:latin typeface="Arial" panose="020B0604020202020204" pitchFamily="34" charset="0"/>
                <a:ea typeface="Times New Roman" panose="02020603050405020304" pitchFamily="18" charset="0"/>
                <a:cs typeface="Arial" panose="020B0604020202020204" pitchFamily="34" charset="0"/>
              </a:rPr>
              <a:t>Meetings: 3</a:t>
            </a:r>
            <a:r>
              <a:rPr lang="en-US" sz="2400" b="1" baseline="30000" dirty="0">
                <a:effectLst/>
                <a:latin typeface="Arial" panose="020B0604020202020204" pitchFamily="34" charset="0"/>
                <a:ea typeface="Times New Roman" panose="02020603050405020304" pitchFamily="18" charset="0"/>
                <a:cs typeface="Arial" panose="020B0604020202020204" pitchFamily="34" charset="0"/>
              </a:rPr>
              <a:t>rd</a:t>
            </a:r>
            <a:r>
              <a:rPr lang="en-US" sz="2400" b="1" dirty="0">
                <a:effectLst/>
                <a:latin typeface="Arial" panose="020B0604020202020204" pitchFamily="34" charset="0"/>
                <a:ea typeface="Times New Roman" panose="02020603050405020304" pitchFamily="18" charset="0"/>
                <a:cs typeface="Arial" panose="020B0604020202020204" pitchFamily="34" charset="0"/>
              </a:rPr>
              <a:t> Tuesday of the month, at 5:00 PM, at the HG Community Center</a:t>
            </a:r>
          </a:p>
          <a:p>
            <a:pPr marL="0" marR="0" indent="0">
              <a:lnSpc>
                <a:spcPts val="1680"/>
              </a:lnSpc>
              <a:spcBef>
                <a:spcPts val="0"/>
              </a:spcBef>
              <a:spcAft>
                <a:spcPts val="800"/>
              </a:spcAft>
              <a:buNone/>
            </a:pPr>
            <a:r>
              <a:rPr lang="en-US" sz="2400" b="1" dirty="0">
                <a:effectLst/>
                <a:latin typeface="Arial" panose="020B0604020202020204" pitchFamily="34" charset="0"/>
                <a:ea typeface="Times New Roman" panose="02020603050405020304" pitchFamily="18" charset="0"/>
                <a:cs typeface="Arial" panose="020B0604020202020204" pitchFamily="34" charset="0"/>
              </a:rPr>
              <a:t>                     (Meetings cancelled June, July, August and September</a:t>
            </a:r>
            <a:r>
              <a:rPr lang="en-US" sz="2000" b="1" dirty="0">
                <a:effectLst/>
                <a:latin typeface="Arial" panose="020B0604020202020204" pitchFamily="34" charset="0"/>
                <a:ea typeface="Times New Roman" panose="02020603050405020304" pitchFamily="18" charset="0"/>
                <a:cs typeface="Arial" panose="020B0604020202020204" pitchFamily="34" charset="0"/>
              </a:rPr>
              <a:t>)</a:t>
            </a:r>
          </a:p>
          <a:p>
            <a:pPr marL="0" marR="0" indent="0">
              <a:lnSpc>
                <a:spcPts val="1680"/>
              </a:lnSpc>
              <a:spcBef>
                <a:spcPts val="0"/>
              </a:spcBef>
              <a:spcAft>
                <a:spcPts val="800"/>
              </a:spcAft>
              <a:buNone/>
            </a:pPr>
            <a:r>
              <a:rPr lang="en-US" sz="2000" u="sng" dirty="0">
                <a:solidFill>
                  <a:srgbClr val="61666D"/>
                </a:solidFill>
                <a:latin typeface="Arial" panose="020B0604020202020204" pitchFamily="34" charset="0"/>
                <a:ea typeface="Calibri" panose="020F0502020204030204" pitchFamily="34"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indent="0" algn="l" fontAlgn="base">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4108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9A6D9-4D99-6AAC-D274-893991A3CA5C}"/>
              </a:ext>
            </a:extLst>
          </p:cNvPr>
          <p:cNvSpPr>
            <a:spLocks noGrp="1"/>
          </p:cNvSpPr>
          <p:nvPr>
            <p:ph type="title"/>
          </p:nvPr>
        </p:nvSpPr>
        <p:spPr>
          <a:xfrm>
            <a:off x="838200" y="365126"/>
            <a:ext cx="10515600" cy="683746"/>
          </a:xfrm>
        </p:spPr>
        <p:txBody>
          <a:bodyPr>
            <a:normAutofit fontScale="90000"/>
          </a:bodyPr>
          <a:lstStyle/>
          <a:p>
            <a:r>
              <a:rPr lang="en-US" sz="24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br>
              <a:rPr lang="en-US" sz="24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br>
            <a:r>
              <a:rPr lang="en-US" sz="24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Crestview Villas Board of Directors</a:t>
            </a:r>
            <a:br>
              <a:rPr lang="en-US" sz="2400" dirty="0">
                <a:effectLst/>
                <a:latin typeface="Arial" panose="020B0604020202020204" pitchFamily="34" charset="0"/>
                <a:ea typeface="Calibri" panose="020F050202020403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C8B191D-A315-F07A-3EB0-B1E5EEE70B61}"/>
              </a:ext>
            </a:extLst>
          </p:cNvPr>
          <p:cNvSpPr>
            <a:spLocks noGrp="1"/>
          </p:cNvSpPr>
          <p:nvPr>
            <p:ph idx="1"/>
          </p:nvPr>
        </p:nvSpPr>
        <p:spPr>
          <a:xfrm>
            <a:off x="678543" y="1208101"/>
            <a:ext cx="10515600" cy="4939834"/>
          </a:xfrm>
        </p:spPr>
        <p:txBody>
          <a:bodyPr>
            <a:normAutofit fontScale="85000" lnSpcReduction="20000"/>
          </a:bodyPr>
          <a:lstStyle/>
          <a:p>
            <a:pPr marL="0" marR="0" indent="0">
              <a:spcBef>
                <a:spcPts val="0"/>
              </a:spcBef>
              <a:buNone/>
            </a:pPr>
            <a:r>
              <a:rPr lang="en-US" sz="2000" b="1" dirty="0">
                <a:solidFill>
                  <a:srgbClr val="5A5754"/>
                </a:solidFill>
                <a:effectLst/>
                <a:latin typeface="Arial" panose="020B0604020202020204" pitchFamily="34" charset="0"/>
                <a:ea typeface="Times New Roman" panose="02020603050405020304" pitchFamily="18" charset="0"/>
              </a:rPr>
              <a:t>                                                                 </a:t>
            </a:r>
            <a:r>
              <a:rPr lang="en-US" sz="2000" b="1" dirty="0">
                <a:effectLst/>
                <a:latin typeface="Arial" panose="020B0604020202020204" pitchFamily="34" charset="0"/>
                <a:ea typeface="Times New Roman" panose="02020603050405020304" pitchFamily="18" charset="0"/>
              </a:rPr>
              <a:t>President </a:t>
            </a:r>
            <a:endParaRPr lang="en-US" sz="2000" dirty="0">
              <a:effectLst/>
              <a:latin typeface="Times New Roman" panose="02020603050405020304" pitchFamily="18" charset="0"/>
              <a:ea typeface="Times New Roman" panose="02020603050405020304" pitchFamily="18" charset="0"/>
            </a:endParaRPr>
          </a:p>
          <a:p>
            <a:pPr marL="0" marR="0" indent="0">
              <a:spcBef>
                <a:spcPts val="0"/>
              </a:spcBef>
              <a:buNone/>
            </a:pPr>
            <a:r>
              <a:rPr lang="en-US" sz="2000" b="1" dirty="0">
                <a:effectLst/>
                <a:latin typeface="Arial" panose="020B0604020202020204" pitchFamily="34" charset="0"/>
                <a:ea typeface="Times New Roman" panose="02020603050405020304" pitchFamily="18" charset="0"/>
              </a:rPr>
              <a:t>                                          </a:t>
            </a:r>
            <a:r>
              <a:rPr lang="en-US" sz="2000" dirty="0">
                <a:effectLst/>
                <a:latin typeface="Arial" panose="020B0604020202020204" pitchFamily="34" charset="0"/>
                <a:ea typeface="Times New Roman" panose="02020603050405020304" pitchFamily="18" charset="0"/>
              </a:rPr>
              <a:t>Suzanne </a:t>
            </a:r>
            <a:r>
              <a:rPr lang="en-US" sz="2000" dirty="0" err="1">
                <a:effectLst/>
                <a:latin typeface="Arial" panose="020B0604020202020204" pitchFamily="34" charset="0"/>
                <a:ea typeface="Times New Roman" panose="02020603050405020304" pitchFamily="18" charset="0"/>
              </a:rPr>
              <a:t>Rivara</a:t>
            </a:r>
            <a:r>
              <a:rPr lang="en-US" sz="2000" dirty="0">
                <a:effectLst/>
                <a:latin typeface="Arial" panose="020B0604020202020204" pitchFamily="34" charset="0"/>
                <a:ea typeface="Times New Roman" panose="02020603050405020304" pitchFamily="18" charset="0"/>
              </a:rPr>
              <a:t>      </a:t>
            </a:r>
            <a:r>
              <a:rPr lang="en-US" sz="2000" dirty="0">
                <a:solidFill>
                  <a:srgbClr val="5A5754"/>
                </a:solidFill>
                <a:effectLst/>
                <a:latin typeface="Arial" panose="020B0604020202020204" pitchFamily="34" charset="0"/>
                <a:ea typeface="Times New Roman" panose="02020603050405020304" pitchFamily="18" charset="0"/>
              </a:rPr>
              <a:t>  </a:t>
            </a:r>
            <a:r>
              <a:rPr lang="en-US" sz="2000" u="sng" dirty="0">
                <a:solidFill>
                  <a:srgbClr val="000000"/>
                </a:solidFill>
                <a:effectLst/>
                <a:latin typeface="Arial" panose="020B0604020202020204" pitchFamily="34" charset="0"/>
                <a:ea typeface="Times New Roman" panose="02020603050405020304" pitchFamily="18" charset="0"/>
                <a:hlinkClick r:id="rId2"/>
              </a:rPr>
              <a:t>srivara22@yahoo.com</a:t>
            </a:r>
            <a:r>
              <a:rPr lang="en-US" sz="2000" dirty="0">
                <a:solidFill>
                  <a:srgbClr val="5A5754"/>
                </a:solidFill>
                <a:effectLst/>
                <a:latin typeface="Arial" panose="020B0604020202020204" pitchFamily="34" charset="0"/>
                <a:ea typeface="Times New Roman" panose="02020603050405020304" pitchFamily="18" charset="0"/>
              </a:rPr>
              <a:t>   </a:t>
            </a:r>
            <a:r>
              <a:rPr lang="en-US" sz="2000" b="1" dirty="0">
                <a:effectLst/>
                <a:latin typeface="Arial" panose="020B0604020202020204" pitchFamily="34" charset="0"/>
                <a:ea typeface="Times New Roman" panose="02020603050405020304" pitchFamily="18" charset="0"/>
              </a:rPr>
              <a:t>                                   </a:t>
            </a:r>
            <a:r>
              <a:rPr lang="en-US" sz="2000" b="1" dirty="0">
                <a:solidFill>
                  <a:srgbClr val="5A5754"/>
                </a:solidFill>
                <a:effectLst/>
                <a:latin typeface="Arial" panose="020B0604020202020204" pitchFamily="34" charset="0"/>
                <a:ea typeface="Times New Roman" panose="02020603050405020304" pitchFamily="18" charset="0"/>
              </a:rPr>
              <a:t>                                            </a:t>
            </a:r>
            <a:r>
              <a:rPr lang="en-US" sz="2000" dirty="0">
                <a:solidFill>
                  <a:srgbClr val="5A5754"/>
                </a:solidFill>
                <a:effectLst/>
                <a:latin typeface="Arial" panose="020B0604020202020204" pitchFamily="34" charset="0"/>
                <a:ea typeface="Times New Roman" panose="02020603050405020304" pitchFamily="18" charset="0"/>
              </a:rPr>
              <a:t>    </a:t>
            </a:r>
            <a:br>
              <a:rPr lang="en-US" sz="2000" dirty="0">
                <a:solidFill>
                  <a:srgbClr val="5A5754"/>
                </a:solidFill>
                <a:effectLst/>
                <a:latin typeface="Arial" panose="020B0604020202020204" pitchFamily="34" charset="0"/>
                <a:ea typeface="Times New Roman" panose="02020603050405020304" pitchFamily="18" charset="0"/>
              </a:rPr>
            </a:br>
            <a:endParaRPr lang="en-US" sz="2000" dirty="0">
              <a:solidFill>
                <a:srgbClr val="5A5754"/>
              </a:solidFill>
              <a:effectLst/>
              <a:latin typeface="Arial" panose="020B0604020202020204" pitchFamily="34" charset="0"/>
              <a:ea typeface="Times New Roman" panose="02020603050405020304" pitchFamily="18" charset="0"/>
            </a:endParaRPr>
          </a:p>
          <a:p>
            <a:pPr marL="0" marR="0" indent="0">
              <a:spcBef>
                <a:spcPts val="0"/>
              </a:spcBef>
              <a:buNone/>
            </a:pPr>
            <a:endParaRPr lang="en-US" sz="2000" dirty="0">
              <a:effectLst/>
              <a:latin typeface="Times New Roman" panose="02020603050405020304" pitchFamily="18" charset="0"/>
              <a:ea typeface="Times New Roman" panose="02020603050405020304" pitchFamily="18" charset="0"/>
            </a:endParaRPr>
          </a:p>
          <a:p>
            <a:pPr marL="0" marR="0" indent="0">
              <a:spcBef>
                <a:spcPts val="0"/>
              </a:spcBef>
              <a:buNone/>
            </a:pPr>
            <a:r>
              <a:rPr lang="en-US" sz="2000" b="1" dirty="0">
                <a:solidFill>
                  <a:srgbClr val="5A5754"/>
                </a:solidFill>
                <a:effectLst/>
                <a:latin typeface="Arial" panose="020B0604020202020204" pitchFamily="34" charset="0"/>
                <a:ea typeface="Times New Roman" panose="02020603050405020304" pitchFamily="18" charset="0"/>
              </a:rPr>
              <a:t>                                                                 </a:t>
            </a:r>
            <a:r>
              <a:rPr lang="en-US" sz="2000" b="1" dirty="0">
                <a:effectLst/>
                <a:latin typeface="Arial" panose="020B0604020202020204" pitchFamily="34" charset="0"/>
                <a:ea typeface="Times New Roman" panose="02020603050405020304" pitchFamily="18" charset="0"/>
              </a:rPr>
              <a:t>Secretary </a:t>
            </a:r>
            <a:endParaRPr lang="en-US" sz="2000" dirty="0">
              <a:effectLst/>
              <a:latin typeface="Times New Roman" panose="02020603050405020304" pitchFamily="18" charset="0"/>
              <a:ea typeface="Times New Roman" panose="02020603050405020304" pitchFamily="18" charset="0"/>
            </a:endParaRPr>
          </a:p>
          <a:p>
            <a:pPr marL="0" marR="0" indent="0">
              <a:spcBef>
                <a:spcPts val="0"/>
              </a:spcBef>
              <a:buNone/>
            </a:pPr>
            <a:r>
              <a:rPr lang="en-US" sz="2000" b="1" dirty="0">
                <a:solidFill>
                  <a:srgbClr val="5A5754"/>
                </a:solidFill>
                <a:effectLst/>
                <a:latin typeface="Arial" panose="020B0604020202020204" pitchFamily="34" charset="0"/>
                <a:ea typeface="Times New Roman" panose="02020603050405020304" pitchFamily="18" charset="0"/>
              </a:rPr>
              <a:t>                                          </a:t>
            </a:r>
            <a:r>
              <a:rPr lang="en-US" sz="2000" dirty="0">
                <a:effectLst/>
                <a:latin typeface="Arial" panose="020B0604020202020204" pitchFamily="34" charset="0"/>
                <a:ea typeface="Times New Roman" panose="02020603050405020304" pitchFamily="18" charset="0"/>
              </a:rPr>
              <a:t>Deborah Howell  </a:t>
            </a:r>
            <a:r>
              <a:rPr lang="en-US" sz="2000" dirty="0">
                <a:solidFill>
                  <a:srgbClr val="5A5754"/>
                </a:solidFill>
                <a:effectLst/>
                <a:latin typeface="Arial" panose="020B0604020202020204" pitchFamily="34" charset="0"/>
                <a:ea typeface="Times New Roman" panose="02020603050405020304" pitchFamily="18" charset="0"/>
              </a:rPr>
              <a:t>    </a:t>
            </a:r>
            <a:r>
              <a:rPr lang="en-US" sz="2000" u="sng" dirty="0">
                <a:solidFill>
                  <a:srgbClr val="000000"/>
                </a:solidFill>
                <a:effectLst/>
                <a:latin typeface="Arial" panose="020B0604020202020204" pitchFamily="34" charset="0"/>
                <a:ea typeface="Times New Roman" panose="02020603050405020304" pitchFamily="18" charset="0"/>
                <a:hlinkClick r:id="rId3"/>
              </a:rPr>
              <a:t>dhowellmath@hotmail.com</a:t>
            </a:r>
            <a:r>
              <a:rPr lang="en-US" sz="2000" dirty="0">
                <a:solidFill>
                  <a:srgbClr val="5A5754"/>
                </a:solidFill>
                <a:effectLst/>
                <a:latin typeface="Arial" panose="020B0604020202020204" pitchFamily="34" charset="0"/>
                <a:ea typeface="Times New Roman" panose="02020603050405020304" pitchFamily="18" charset="0"/>
              </a:rPr>
              <a:t>     </a:t>
            </a:r>
            <a:br>
              <a:rPr lang="en-US" sz="2000" dirty="0">
                <a:solidFill>
                  <a:srgbClr val="5A5754"/>
                </a:solidFill>
                <a:effectLst/>
                <a:latin typeface="Arial" panose="020B0604020202020204" pitchFamily="34" charset="0"/>
                <a:ea typeface="Times New Roman" panose="02020603050405020304" pitchFamily="18" charset="0"/>
              </a:rPr>
            </a:br>
            <a:endParaRPr lang="en-US" sz="2000" dirty="0">
              <a:solidFill>
                <a:srgbClr val="5A5754"/>
              </a:solidFill>
              <a:effectLst/>
              <a:latin typeface="Arial" panose="020B0604020202020204" pitchFamily="34" charset="0"/>
              <a:ea typeface="Times New Roman" panose="02020603050405020304" pitchFamily="18" charset="0"/>
            </a:endParaRPr>
          </a:p>
          <a:p>
            <a:pPr marL="0" marR="0" indent="0">
              <a:spcBef>
                <a:spcPts val="0"/>
              </a:spcBef>
              <a:buNone/>
            </a:pPr>
            <a:endParaRPr lang="en-US" sz="2000" dirty="0">
              <a:effectLst/>
              <a:latin typeface="Times New Roman" panose="02020603050405020304" pitchFamily="18" charset="0"/>
              <a:ea typeface="Times New Roman" panose="02020603050405020304" pitchFamily="18" charset="0"/>
            </a:endParaRPr>
          </a:p>
          <a:p>
            <a:pPr marL="0" indent="0">
              <a:spcBef>
                <a:spcPts val="0"/>
              </a:spcBef>
              <a:buNone/>
            </a:pPr>
            <a:r>
              <a:rPr lang="en-US" sz="2000" b="1" dirty="0">
                <a:solidFill>
                  <a:srgbClr val="5A5754"/>
                </a:solidFill>
                <a:effectLst/>
                <a:latin typeface="Arial" panose="020B0604020202020204" pitchFamily="34" charset="0"/>
                <a:ea typeface="Times New Roman" panose="02020603050405020304" pitchFamily="18" charset="0"/>
              </a:rPr>
              <a:t>                                                                 </a:t>
            </a:r>
            <a:r>
              <a:rPr lang="en-US" sz="2000" b="1" dirty="0">
                <a:effectLst/>
                <a:latin typeface="Arial" panose="020B0604020202020204" pitchFamily="34" charset="0"/>
                <a:ea typeface="Times New Roman" panose="02020603050405020304" pitchFamily="18" charset="0"/>
              </a:rPr>
              <a:t>Treasurer </a:t>
            </a:r>
            <a:endParaRPr lang="en-US" sz="2000" dirty="0">
              <a:effectLst/>
              <a:latin typeface="Times New Roman" panose="02020603050405020304" pitchFamily="18" charset="0"/>
              <a:ea typeface="Times New Roman" panose="02020603050405020304" pitchFamily="18" charset="0"/>
            </a:endParaRPr>
          </a:p>
          <a:p>
            <a:pPr marL="0" marR="0" indent="0">
              <a:spcBef>
                <a:spcPts val="0"/>
              </a:spcBef>
              <a:buNone/>
            </a:pPr>
            <a:r>
              <a:rPr lang="en-US" sz="2000" b="1" dirty="0">
                <a:solidFill>
                  <a:srgbClr val="5A5754"/>
                </a:solidFill>
                <a:effectLst/>
                <a:latin typeface="Arial" panose="020B0604020202020204" pitchFamily="34" charset="0"/>
                <a:ea typeface="Times New Roman" panose="02020603050405020304" pitchFamily="18" charset="0"/>
              </a:rPr>
              <a:t>                                          </a:t>
            </a:r>
            <a:r>
              <a:rPr lang="en-US" sz="2000" dirty="0">
                <a:effectLst/>
                <a:latin typeface="Arial" panose="020B0604020202020204" pitchFamily="34" charset="0"/>
                <a:ea typeface="Times New Roman" panose="02020603050405020304" pitchFamily="18" charset="0"/>
              </a:rPr>
              <a:t>Robert </a:t>
            </a:r>
            <a:r>
              <a:rPr lang="en-US" sz="2000" dirty="0" err="1">
                <a:effectLst/>
                <a:latin typeface="Arial" panose="020B0604020202020204" pitchFamily="34" charset="0"/>
                <a:ea typeface="Times New Roman" panose="02020603050405020304" pitchFamily="18" charset="0"/>
              </a:rPr>
              <a:t>Topoleski</a:t>
            </a:r>
            <a:r>
              <a:rPr lang="en-US" sz="2000" dirty="0">
                <a:effectLst/>
                <a:latin typeface="Arial" panose="020B0604020202020204" pitchFamily="34" charset="0"/>
                <a:ea typeface="Times New Roman" panose="02020603050405020304" pitchFamily="18" charset="0"/>
              </a:rPr>
              <a:t>       </a:t>
            </a:r>
            <a:r>
              <a:rPr lang="en-US" sz="2000" dirty="0">
                <a:solidFill>
                  <a:srgbClr val="5A5754"/>
                </a:solidFill>
                <a:effectLst/>
                <a:latin typeface="Arial" panose="020B0604020202020204" pitchFamily="34" charset="0"/>
                <a:ea typeface="Times New Roman" panose="02020603050405020304" pitchFamily="18" charset="0"/>
              </a:rPr>
              <a:t>   </a:t>
            </a:r>
            <a:r>
              <a:rPr lang="en-US" sz="2000" u="sng" dirty="0">
                <a:solidFill>
                  <a:srgbClr val="000000"/>
                </a:solidFill>
                <a:effectLst/>
                <a:latin typeface="Arial" panose="020B0604020202020204" pitchFamily="34" charset="0"/>
                <a:ea typeface="Times New Roman" panose="02020603050405020304" pitchFamily="18" charset="0"/>
                <a:hlinkClick r:id="rId4"/>
              </a:rPr>
              <a:t>rtopoleski@comcast.net</a:t>
            </a:r>
            <a:r>
              <a:rPr lang="en-US" sz="2000" dirty="0">
                <a:solidFill>
                  <a:srgbClr val="5A5754"/>
                </a:solidFill>
                <a:effectLst/>
                <a:latin typeface="Arial" panose="020B0604020202020204" pitchFamily="34" charset="0"/>
                <a:ea typeface="Times New Roman" panose="02020603050405020304" pitchFamily="18" charset="0"/>
              </a:rPr>
              <a:t>   </a:t>
            </a:r>
            <a:endParaRPr lang="en-US" sz="2000" dirty="0">
              <a:solidFill>
                <a:srgbClr val="5A5754"/>
              </a:solidFill>
              <a:latin typeface="Arial" panose="020B0604020202020204" pitchFamily="34" charset="0"/>
              <a:ea typeface="Times New Roman" panose="02020603050405020304" pitchFamily="18" charset="0"/>
            </a:endParaRPr>
          </a:p>
          <a:p>
            <a:pPr marL="0" marR="0" indent="0">
              <a:spcBef>
                <a:spcPts val="0"/>
              </a:spcBef>
              <a:buNone/>
            </a:pPr>
            <a:endParaRPr lang="en-US" sz="2000" b="1" dirty="0">
              <a:solidFill>
                <a:srgbClr val="5A5754"/>
              </a:solidFill>
              <a:latin typeface="Arial" panose="020B0604020202020204" pitchFamily="34" charset="0"/>
              <a:ea typeface="Times New Roman" panose="02020603050405020304" pitchFamily="18" charset="0"/>
            </a:endParaRPr>
          </a:p>
          <a:p>
            <a:pPr marL="0" marR="0" indent="0">
              <a:spcBef>
                <a:spcPts val="0"/>
              </a:spcBef>
              <a:buNone/>
            </a:pPr>
            <a:r>
              <a:rPr lang="en-US" sz="2000" b="1" dirty="0">
                <a:latin typeface="Arial" panose="020B0604020202020204" pitchFamily="34" charset="0"/>
                <a:ea typeface="Times New Roman" panose="02020603050405020304" pitchFamily="18" charset="0"/>
              </a:rPr>
              <a:t>                                                                  Director</a:t>
            </a:r>
          </a:p>
          <a:p>
            <a:pPr marL="0" marR="0" indent="0" algn="ctr">
              <a:spcBef>
                <a:spcPts val="0"/>
              </a:spcBef>
              <a:buNone/>
            </a:pPr>
            <a:r>
              <a:rPr lang="en-US" sz="2000" dirty="0">
                <a:effectLst/>
                <a:latin typeface="Arial" panose="020B0604020202020204" pitchFamily="34" charset="0"/>
                <a:ea typeface="Times New Roman" panose="02020603050405020304" pitchFamily="18" charset="0"/>
              </a:rPr>
              <a:t>Debbi </a:t>
            </a:r>
            <a:r>
              <a:rPr lang="en-US" sz="2000" dirty="0" err="1">
                <a:effectLst/>
                <a:latin typeface="Arial" panose="020B0604020202020204" pitchFamily="34" charset="0"/>
                <a:ea typeface="Times New Roman" panose="02020603050405020304" pitchFamily="18" charset="0"/>
              </a:rPr>
              <a:t>Joos</a:t>
            </a:r>
            <a:r>
              <a:rPr lang="en-US" sz="2000" b="1" dirty="0">
                <a:effectLst/>
                <a:latin typeface="Arial" panose="020B0604020202020204" pitchFamily="34" charset="0"/>
                <a:ea typeface="Times New Roman" panose="02020603050405020304" pitchFamily="18" charset="0"/>
              </a:rPr>
              <a:t>	</a:t>
            </a:r>
            <a:r>
              <a:rPr lang="en-US" sz="2000" dirty="0">
                <a:effectLst/>
                <a:latin typeface="Arial" panose="020B0604020202020204" pitchFamily="34" charset="0"/>
                <a:ea typeface="Times New Roman" panose="02020603050405020304" pitchFamily="18" charset="0"/>
                <a:hlinkClick r:id="rId5"/>
              </a:rPr>
              <a:t>debbijoos@gmail.com</a:t>
            </a:r>
            <a:endParaRPr lang="en-US" sz="2000" dirty="0">
              <a:effectLst/>
              <a:latin typeface="Arial" panose="020B0604020202020204" pitchFamily="34" charset="0"/>
              <a:ea typeface="Times New Roman" panose="02020603050405020304" pitchFamily="18" charset="0"/>
            </a:endParaRPr>
          </a:p>
          <a:p>
            <a:pPr marL="0" marR="0" indent="0" algn="ctr">
              <a:spcBef>
                <a:spcPts val="0"/>
              </a:spcBef>
              <a:buNone/>
            </a:pPr>
            <a:endParaRPr lang="en-US" sz="2000" b="1" dirty="0">
              <a:effectLst/>
              <a:latin typeface="Arial" panose="020B0604020202020204" pitchFamily="34" charset="0"/>
              <a:ea typeface="Times New Roman" panose="02020603050405020304" pitchFamily="18" charset="0"/>
            </a:endParaRPr>
          </a:p>
          <a:p>
            <a:pPr marL="0" marR="0" indent="0">
              <a:spcBef>
                <a:spcPts val="0"/>
              </a:spcBef>
              <a:buNone/>
            </a:pPr>
            <a:br>
              <a:rPr lang="en-US" sz="2000" dirty="0">
                <a:solidFill>
                  <a:srgbClr val="5A5754"/>
                </a:solidFill>
                <a:effectLst/>
                <a:latin typeface="Arial" panose="020B0604020202020204" pitchFamily="34" charset="0"/>
                <a:ea typeface="Times New Roman" panose="02020603050405020304" pitchFamily="18" charset="0"/>
              </a:rPr>
            </a:br>
            <a:r>
              <a:rPr lang="en-US" sz="2000" dirty="0">
                <a:solidFill>
                  <a:srgbClr val="5A5754"/>
                </a:solidFill>
                <a:effectLst/>
                <a:latin typeface="Arial" panose="020B0604020202020204" pitchFamily="34"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0" marR="0" indent="0">
              <a:spcBef>
                <a:spcPts val="0"/>
              </a:spcBef>
              <a:buNone/>
            </a:pPr>
            <a:r>
              <a:rPr lang="en-US" sz="2000" b="1" dirty="0">
                <a:solidFill>
                  <a:srgbClr val="000000"/>
                </a:solidFill>
                <a:effectLst/>
                <a:latin typeface="Arial" panose="020B0604020202020204" pitchFamily="34" charset="0"/>
                <a:ea typeface="Times New Roman" panose="02020603050405020304" pitchFamily="18" charset="0"/>
              </a:rPr>
              <a:t>                                         Property Management:</a:t>
            </a:r>
            <a:r>
              <a:rPr lang="en-US" sz="2000" b="0"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Sandcastle</a:t>
            </a:r>
          </a:p>
          <a:p>
            <a:pPr marL="0" marR="0" indent="0">
              <a:spcBef>
                <a:spcPts val="0"/>
              </a:spcBef>
              <a:buNone/>
            </a:pPr>
            <a:endParaRPr lang="en-US" sz="2000" dirty="0">
              <a:effectLst/>
              <a:latin typeface="Times New Roman" panose="02020603050405020304" pitchFamily="18" charset="0"/>
              <a:ea typeface="Times New Roman" panose="02020603050405020304" pitchFamily="18" charset="0"/>
            </a:endParaRPr>
          </a:p>
          <a:p>
            <a:pPr marL="0" marR="0" indent="0">
              <a:spcBef>
                <a:spcPts val="0"/>
              </a:spcBef>
              <a:buNone/>
            </a:pPr>
            <a:r>
              <a:rPr lang="en-US" sz="2000" b="0"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Rebecca O’Brien, CAM   </a:t>
            </a:r>
            <a:r>
              <a:rPr lang="en-US" sz="2000" b="0" kern="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hlinkClick r:id="rId6"/>
              </a:rPr>
              <a:t>Rebeccao@sandcastlecm.com</a:t>
            </a:r>
            <a:endParaRPr lang="en-US" sz="2000" b="0" kern="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buNone/>
            </a:pPr>
            <a:endParaRPr lang="en-US" sz="2000" b="1" kern="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buNone/>
            </a:pPr>
            <a:endParaRPr lang="en-US" sz="2000" b="1" kern="1800" dirty="0">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buNone/>
            </a:pPr>
            <a:r>
              <a:rPr lang="en-US" sz="2000" b="1" kern="1800" dirty="0">
                <a:effectLst/>
                <a:latin typeface="Arial" panose="020B0604020202020204" pitchFamily="34" charset="0"/>
                <a:ea typeface="Times New Roman" panose="02020603050405020304" pitchFamily="18" charset="0"/>
                <a:cs typeface="Times New Roman" panose="02020603050405020304" pitchFamily="18" charset="0"/>
              </a:rPr>
              <a:t>              Meetings:</a:t>
            </a:r>
            <a:r>
              <a:rPr lang="en-US" sz="2000" b="0" kern="1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b="1" kern="1800" dirty="0">
                <a:effectLst/>
                <a:latin typeface="Arial" panose="020B0604020202020204" pitchFamily="34" charset="0"/>
                <a:ea typeface="Times New Roman" panose="02020603050405020304" pitchFamily="18" charset="0"/>
                <a:cs typeface="Times New Roman" panose="02020603050405020304" pitchFamily="18" charset="0"/>
              </a:rPr>
              <a:t>3</a:t>
            </a:r>
            <a:r>
              <a:rPr lang="en-US" sz="2000" b="1" kern="1800" baseline="30000" dirty="0">
                <a:effectLst/>
                <a:latin typeface="Arial" panose="020B0604020202020204" pitchFamily="34" charset="0"/>
                <a:ea typeface="Times New Roman" panose="02020603050405020304" pitchFamily="18" charset="0"/>
                <a:cs typeface="Times New Roman" panose="02020603050405020304" pitchFamily="18" charset="0"/>
              </a:rPr>
              <a:t>rd</a:t>
            </a:r>
            <a:r>
              <a:rPr lang="en-US" sz="2000" b="1" kern="1800" dirty="0">
                <a:effectLst/>
                <a:latin typeface="Arial" panose="020B0604020202020204" pitchFamily="34" charset="0"/>
                <a:ea typeface="Times New Roman" panose="02020603050405020304" pitchFamily="18" charset="0"/>
                <a:cs typeface="Times New Roman" panose="02020603050405020304" pitchFamily="18" charset="0"/>
              </a:rPr>
              <a:t> Thursday of the month, at 3:00 PM, in the HG Community Center</a:t>
            </a:r>
          </a:p>
          <a:p>
            <a:pPr marL="0" marR="0" indent="0">
              <a:spcBef>
                <a:spcPts val="0"/>
              </a:spcBef>
              <a:buNone/>
            </a:pPr>
            <a:r>
              <a:rPr lang="en-US" sz="2000" b="1" kern="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p>
          <a:p>
            <a:pPr marL="0" marR="0" indent="0">
              <a:spcBef>
                <a:spcPts val="0"/>
              </a:spcBef>
              <a:buNone/>
            </a:pPr>
            <a:r>
              <a:rPr lang="en-US" sz="2000" kern="18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                </a:t>
            </a:r>
            <a:r>
              <a:rPr lang="en-US" sz="2000" b="0" kern="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2000" dirty="0">
              <a:solidFill>
                <a:srgbClr val="0070C0"/>
              </a:solidFill>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863471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2CD0A-87B6-3090-9555-4B509E51AA4B}"/>
              </a:ext>
            </a:extLst>
          </p:cNvPr>
          <p:cNvSpPr>
            <a:spLocks noGrp="1"/>
          </p:cNvSpPr>
          <p:nvPr>
            <p:ph type="title"/>
          </p:nvPr>
        </p:nvSpPr>
        <p:spPr>
          <a:xfrm>
            <a:off x="838200" y="365125"/>
            <a:ext cx="10515600" cy="670299"/>
          </a:xfrm>
        </p:spPr>
        <p:txBody>
          <a:bodyPr>
            <a:normAutofit fontScale="90000"/>
          </a:bodyPr>
          <a:lstStyle/>
          <a:p>
            <a:r>
              <a:rPr lang="en-US" dirty="0"/>
              <a:t>                </a:t>
            </a:r>
            <a:br>
              <a:rPr lang="en-US" dirty="0"/>
            </a:br>
            <a:r>
              <a:rPr lang="en-US" dirty="0"/>
              <a:t>                     </a:t>
            </a:r>
            <a:r>
              <a:rPr lang="en-US" sz="24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Colonial Links Condominiums Board of Directors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CCB9BB98-446D-82A0-94FA-3963DAF9205B}"/>
              </a:ext>
            </a:extLst>
          </p:cNvPr>
          <p:cNvSpPr>
            <a:spLocks noGrp="1"/>
          </p:cNvSpPr>
          <p:nvPr>
            <p:ph idx="1"/>
          </p:nvPr>
        </p:nvSpPr>
        <p:spPr>
          <a:xfrm>
            <a:off x="838200" y="1223682"/>
            <a:ext cx="10515600" cy="4953281"/>
          </a:xfrm>
        </p:spPr>
        <p:txBody>
          <a:bodyPr>
            <a:normAutofit fontScale="92500" lnSpcReduction="10000"/>
          </a:bodyPr>
          <a:lstStyle/>
          <a:p>
            <a:pPr marL="0" indent="0">
              <a:spcBef>
                <a:spcPts val="0"/>
              </a:spcBef>
              <a:buNone/>
            </a:pPr>
            <a:r>
              <a:rPr lang="en-US" dirty="0"/>
              <a:t>                                  </a:t>
            </a:r>
            <a:r>
              <a:rPr lang="en-US" sz="1800" dirty="0">
                <a:solidFill>
                  <a:srgbClr val="5A5754"/>
                </a:solidFill>
                <a:effectLst/>
                <a:latin typeface="Verdana" panose="020B0604030504040204" pitchFamily="34" charset="0"/>
                <a:ea typeface="Times New Roman" panose="02020603050405020304" pitchFamily="18" charset="0"/>
              </a:rPr>
              <a:t>                  </a:t>
            </a:r>
            <a:r>
              <a:rPr lang="en-US" sz="2000" dirty="0">
                <a:solidFill>
                  <a:srgbClr val="5A5754"/>
                </a:solidFill>
                <a:effectLst/>
                <a:latin typeface="Verdana" panose="020B0604030504040204" pitchFamily="34" charset="0"/>
                <a:ea typeface="Times New Roman" panose="02020603050405020304" pitchFamily="18" charset="0"/>
              </a:rPr>
              <a:t>  </a:t>
            </a:r>
            <a:r>
              <a:rPr lang="en-US" sz="2000" b="1" dirty="0">
                <a:effectLst/>
                <a:latin typeface="Arial" panose="020B0604020202020204" pitchFamily="34" charset="0"/>
                <a:ea typeface="Times New Roman" panose="02020603050405020304" pitchFamily="18" charset="0"/>
              </a:rPr>
              <a:t>President</a:t>
            </a:r>
            <a:br>
              <a:rPr lang="en-US" sz="2000" b="1" dirty="0">
                <a:effectLst/>
                <a:latin typeface="Arial" panose="020B0604020202020204" pitchFamily="34" charset="0"/>
                <a:ea typeface="Times New Roman" panose="02020603050405020304" pitchFamily="18" charset="0"/>
              </a:rPr>
            </a:br>
            <a:r>
              <a:rPr lang="en-US" sz="2000" dirty="0">
                <a:effectLst/>
                <a:latin typeface="Verdana" panose="020B0604030504040204" pitchFamily="34" charset="0"/>
                <a:ea typeface="Times New Roman" panose="02020603050405020304" pitchFamily="18" charset="0"/>
              </a:rPr>
              <a:t>                     </a:t>
            </a:r>
            <a:r>
              <a:rPr lang="en-US" sz="2000" dirty="0">
                <a:effectLst/>
                <a:latin typeface="Arial" panose="020B0604020202020204" pitchFamily="34" charset="0"/>
                <a:ea typeface="Times New Roman" panose="02020603050405020304" pitchFamily="18" charset="0"/>
              </a:rPr>
              <a:t>Beatrix Stillwell  </a:t>
            </a:r>
            <a:r>
              <a:rPr lang="en-US" sz="2000" u="sng" dirty="0">
                <a:solidFill>
                  <a:srgbClr val="0070C0"/>
                </a:solidFill>
                <a:effectLst/>
                <a:latin typeface="Arial" panose="020B0604020202020204" pitchFamily="34" charset="0"/>
                <a:ea typeface="Times New Roman" panose="02020603050405020304" pitchFamily="18" charset="0"/>
                <a:hlinkClick r:id="rId2"/>
              </a:rPr>
              <a:t>Beatrix_b2@yahoo.com</a:t>
            </a:r>
            <a:r>
              <a:rPr lang="en-US" sz="2000" dirty="0">
                <a:solidFill>
                  <a:srgbClr val="0070C0"/>
                </a:solidFill>
                <a:effectLst/>
                <a:latin typeface="Arial" panose="020B0604020202020204" pitchFamily="34" charset="0"/>
                <a:ea typeface="Times New Roman" panose="02020603050405020304" pitchFamily="18" charset="0"/>
              </a:rPr>
              <a:t>   </a:t>
            </a:r>
            <a:r>
              <a:rPr lang="en-US" sz="2000" dirty="0">
                <a:effectLst/>
                <a:latin typeface="Arial" panose="020B0604020202020204" pitchFamily="34" charset="0"/>
                <a:ea typeface="Times New Roman" panose="02020603050405020304" pitchFamily="18" charset="0"/>
              </a:rPr>
              <a:t>(239) 404-7921</a:t>
            </a:r>
          </a:p>
          <a:p>
            <a:pPr marL="0" marR="0" indent="0">
              <a:spcBef>
                <a:spcPts val="0"/>
              </a:spcBef>
              <a:buNone/>
            </a:pPr>
            <a:endParaRPr lang="en-US" sz="2000" dirty="0">
              <a:effectLst/>
              <a:latin typeface="Times New Roman" panose="02020603050405020304" pitchFamily="18" charset="0"/>
              <a:ea typeface="Times New Roman" panose="02020603050405020304" pitchFamily="18" charset="0"/>
            </a:endParaRPr>
          </a:p>
          <a:p>
            <a:pPr marL="0" marR="0" indent="0">
              <a:spcBef>
                <a:spcPts val="0"/>
              </a:spcBef>
              <a:buNone/>
            </a:pPr>
            <a:r>
              <a:rPr lang="en-US" sz="2000" dirty="0">
                <a:effectLst/>
                <a:latin typeface="Arial" panose="020B0604020202020204" pitchFamily="34" charset="0"/>
                <a:ea typeface="Times New Roman" panose="02020603050405020304" pitchFamily="18" charset="0"/>
              </a:rPr>
              <a:t>                                                              </a:t>
            </a:r>
            <a:r>
              <a:rPr lang="en-US" sz="2000" b="1" dirty="0">
                <a:effectLst/>
                <a:latin typeface="Arial" panose="020B0604020202020204" pitchFamily="34" charset="0"/>
                <a:ea typeface="Times New Roman" panose="02020603050405020304" pitchFamily="18" charset="0"/>
              </a:rPr>
              <a:t>Treasurer</a:t>
            </a:r>
            <a:br>
              <a:rPr lang="en-US" sz="2000" b="1" dirty="0">
                <a:effectLst/>
                <a:latin typeface="Arial" panose="020B0604020202020204" pitchFamily="34" charset="0"/>
                <a:ea typeface="Times New Roman" panose="02020603050405020304" pitchFamily="18" charset="0"/>
              </a:rPr>
            </a:br>
            <a:r>
              <a:rPr lang="en-US" sz="2000" dirty="0">
                <a:effectLst/>
                <a:latin typeface="Arial" panose="020B0604020202020204" pitchFamily="34" charset="0"/>
                <a:ea typeface="Times New Roman" panose="02020603050405020304" pitchFamily="18" charset="0"/>
              </a:rPr>
              <a:t>                                      Theodore Staub            </a:t>
            </a:r>
            <a:r>
              <a:rPr lang="en-US" sz="2000" u="sng" dirty="0">
                <a:solidFill>
                  <a:srgbClr val="0070C0"/>
                </a:solidFill>
                <a:effectLst/>
                <a:latin typeface="Arial" panose="020B0604020202020204" pitchFamily="34" charset="0"/>
                <a:ea typeface="Times New Roman" panose="02020603050405020304" pitchFamily="18" charset="0"/>
              </a:rPr>
              <a:t>tedstaub@fastmail.com</a:t>
            </a:r>
            <a:endParaRPr lang="en-US" sz="2000" u="sng" dirty="0">
              <a:effectLst/>
              <a:latin typeface="Arial" panose="020B0604020202020204" pitchFamily="34" charset="0"/>
              <a:ea typeface="Times New Roman" panose="02020603050405020304" pitchFamily="18" charset="0"/>
            </a:endParaRPr>
          </a:p>
          <a:p>
            <a:pPr marL="0" marR="0" indent="0">
              <a:spcBef>
                <a:spcPts val="0"/>
              </a:spcBef>
              <a:buNone/>
            </a:pPr>
            <a:endParaRPr lang="en-US" sz="2000" dirty="0">
              <a:effectLst/>
              <a:latin typeface="Times New Roman" panose="02020603050405020304" pitchFamily="18" charset="0"/>
              <a:ea typeface="Times New Roman" panose="02020603050405020304" pitchFamily="18" charset="0"/>
            </a:endParaRPr>
          </a:p>
          <a:p>
            <a:pPr marL="0" marR="0" indent="0">
              <a:spcBef>
                <a:spcPts val="0"/>
              </a:spcBef>
              <a:buNone/>
            </a:pPr>
            <a:r>
              <a:rPr lang="en-US" sz="2000" b="1" dirty="0">
                <a:effectLst/>
                <a:latin typeface="Arial" panose="020B0604020202020204" pitchFamily="34" charset="0"/>
                <a:ea typeface="Times New Roman" panose="02020603050405020304" pitchFamily="18" charset="0"/>
              </a:rPr>
              <a:t>                                                                Member</a:t>
            </a:r>
            <a:br>
              <a:rPr lang="en-US" sz="2000" b="1" dirty="0">
                <a:effectLst/>
                <a:latin typeface="Arial" panose="020B0604020202020204" pitchFamily="34" charset="0"/>
                <a:ea typeface="Times New Roman" panose="02020603050405020304" pitchFamily="18" charset="0"/>
              </a:rPr>
            </a:br>
            <a:r>
              <a:rPr lang="en-US" sz="2000" dirty="0">
                <a:effectLst/>
                <a:latin typeface="Arial" panose="020B0604020202020204" pitchFamily="34" charset="0"/>
                <a:ea typeface="Times New Roman" panose="02020603050405020304" pitchFamily="18" charset="0"/>
              </a:rPr>
              <a:t>                                      Richard </a:t>
            </a:r>
            <a:r>
              <a:rPr lang="en-US" sz="2000" dirty="0" err="1">
                <a:effectLst/>
                <a:latin typeface="Arial" panose="020B0604020202020204" pitchFamily="34" charset="0"/>
                <a:ea typeface="Times New Roman" panose="02020603050405020304" pitchFamily="18" charset="0"/>
              </a:rPr>
              <a:t>Squillante</a:t>
            </a:r>
            <a:r>
              <a:rPr lang="en-US" sz="2000" dirty="0">
                <a:effectLst/>
                <a:latin typeface="Arial" panose="020B0604020202020204" pitchFamily="34" charset="0"/>
                <a:ea typeface="Times New Roman" panose="02020603050405020304" pitchFamily="18" charset="0"/>
              </a:rPr>
              <a:t>          </a:t>
            </a:r>
            <a:r>
              <a:rPr lang="en-US" sz="2000" u="sng" dirty="0">
                <a:solidFill>
                  <a:srgbClr val="0070C0"/>
                </a:solidFill>
                <a:effectLst/>
                <a:latin typeface="Arial" panose="020B0604020202020204" pitchFamily="34" charset="0"/>
                <a:ea typeface="Times New Roman" panose="02020603050405020304" pitchFamily="18" charset="0"/>
              </a:rPr>
              <a:t>Ricar43@aol.com</a:t>
            </a:r>
            <a:endParaRPr lang="en-US" sz="2000" u="sng" dirty="0">
              <a:effectLst/>
              <a:latin typeface="Arial" panose="020B0604020202020204" pitchFamily="34" charset="0"/>
              <a:ea typeface="Times New Roman" panose="02020603050405020304" pitchFamily="18" charset="0"/>
            </a:endParaRPr>
          </a:p>
          <a:p>
            <a:pPr marL="0" marR="0" indent="0">
              <a:spcBef>
                <a:spcPts val="0"/>
              </a:spcBef>
              <a:buNone/>
            </a:pPr>
            <a:endParaRPr lang="en-US" sz="2000" dirty="0">
              <a:effectLst/>
              <a:latin typeface="Times New Roman" panose="02020603050405020304" pitchFamily="18" charset="0"/>
              <a:ea typeface="Times New Roman" panose="02020603050405020304" pitchFamily="18" charset="0"/>
            </a:endParaRPr>
          </a:p>
          <a:p>
            <a:pPr marL="0" marR="0" indent="0">
              <a:spcBef>
                <a:spcPts val="0"/>
              </a:spcBef>
              <a:buNone/>
            </a:pPr>
            <a:r>
              <a:rPr lang="en-US" sz="2000" dirty="0">
                <a:effectLst/>
                <a:latin typeface="Arial" panose="020B0604020202020204" pitchFamily="34" charset="0"/>
                <a:ea typeface="Times New Roman" panose="02020603050405020304" pitchFamily="18" charset="0"/>
              </a:rPr>
              <a:t>                                                                </a:t>
            </a:r>
            <a:r>
              <a:rPr lang="en-US" sz="2000" b="1" dirty="0">
                <a:effectLst/>
                <a:latin typeface="Arial" panose="020B0604020202020204" pitchFamily="34" charset="0"/>
                <a:ea typeface="Times New Roman" panose="02020603050405020304" pitchFamily="18" charset="0"/>
              </a:rPr>
              <a:t>Member</a:t>
            </a:r>
            <a:br>
              <a:rPr lang="en-US" sz="2000" dirty="0">
                <a:effectLst/>
                <a:latin typeface="Arial" panose="020B0604020202020204" pitchFamily="34" charset="0"/>
                <a:ea typeface="Times New Roman" panose="02020603050405020304" pitchFamily="18" charset="0"/>
              </a:rPr>
            </a:br>
            <a:r>
              <a:rPr lang="en-US" sz="2000" dirty="0">
                <a:effectLst/>
                <a:latin typeface="Arial" panose="020B0604020202020204" pitchFamily="34" charset="0"/>
                <a:ea typeface="Times New Roman" panose="02020603050405020304" pitchFamily="18" charset="0"/>
              </a:rPr>
              <a:t>                                       Michael Lillis            </a:t>
            </a:r>
            <a:r>
              <a:rPr lang="en-US" sz="2000" u="sng" dirty="0">
                <a:solidFill>
                  <a:srgbClr val="0070C0"/>
                </a:solidFill>
                <a:effectLst/>
                <a:latin typeface="Arial" panose="020B0604020202020204" pitchFamily="34" charset="0"/>
                <a:ea typeface="Times New Roman" panose="02020603050405020304" pitchFamily="18" charset="0"/>
              </a:rPr>
              <a:t>02653Mike@gmail.com</a:t>
            </a:r>
            <a:endParaRPr lang="en-US" sz="2000" u="sng" dirty="0">
              <a:effectLst/>
              <a:latin typeface="Arial" panose="020B0604020202020204" pitchFamily="34" charset="0"/>
              <a:ea typeface="Times New Roman" panose="02020603050405020304" pitchFamily="18" charset="0"/>
            </a:endParaRPr>
          </a:p>
          <a:p>
            <a:pPr marL="0" marR="0" indent="0">
              <a:spcBef>
                <a:spcPts val="0"/>
              </a:spcBef>
              <a:buNone/>
            </a:pPr>
            <a:r>
              <a:rPr lang="en-US" sz="2000" dirty="0">
                <a:latin typeface="Arial" panose="020B0604020202020204" pitchFamily="34" charset="0"/>
                <a:ea typeface="Times New Roman" panose="02020603050405020304" pitchFamily="18" charset="0"/>
              </a:rPr>
              <a:t>                                      </a:t>
            </a:r>
          </a:p>
          <a:p>
            <a:pPr marL="0" marR="0" indent="0">
              <a:spcBef>
                <a:spcPts val="0"/>
              </a:spcBef>
              <a:buNone/>
            </a:pPr>
            <a:r>
              <a:rPr lang="en-US" sz="2000" dirty="0">
                <a:effectLst/>
                <a:latin typeface="Arial" panose="020B0604020202020204" pitchFamily="34" charset="0"/>
                <a:ea typeface="Times New Roman" panose="02020603050405020304" pitchFamily="18" charset="0"/>
              </a:rPr>
              <a:t>                           </a:t>
            </a:r>
            <a:r>
              <a:rPr lang="en-US" sz="2000" b="1" dirty="0">
                <a:effectLst/>
                <a:latin typeface="Arial" panose="020B0604020202020204" pitchFamily="34" charset="0"/>
                <a:ea typeface="Times New Roman" panose="02020603050405020304" pitchFamily="18" charset="0"/>
              </a:rPr>
              <a:t>                                     Member</a:t>
            </a:r>
            <a:br>
              <a:rPr lang="en-US" sz="2000" dirty="0">
                <a:effectLst/>
                <a:latin typeface="Arial" panose="020B0604020202020204" pitchFamily="34" charset="0"/>
                <a:ea typeface="Times New Roman" panose="02020603050405020304" pitchFamily="18" charset="0"/>
              </a:rPr>
            </a:br>
            <a:r>
              <a:rPr lang="en-US" sz="2000" dirty="0">
                <a:effectLst/>
                <a:latin typeface="Arial" panose="020B0604020202020204" pitchFamily="34" charset="0"/>
                <a:ea typeface="Times New Roman" panose="02020603050405020304" pitchFamily="18" charset="0"/>
              </a:rPr>
              <a:t>                                       Mark Barnes            </a:t>
            </a:r>
            <a:r>
              <a:rPr lang="en-US" sz="2000" u="sng" dirty="0">
                <a:solidFill>
                  <a:srgbClr val="0070C0"/>
                </a:solidFill>
                <a:effectLst/>
                <a:latin typeface="Arial" panose="020B0604020202020204" pitchFamily="34" charset="0"/>
                <a:ea typeface="Times New Roman" panose="02020603050405020304" pitchFamily="18" charset="0"/>
              </a:rPr>
              <a:t>mark.nplz@yahoo.com</a:t>
            </a:r>
            <a:endParaRPr lang="en-US" sz="2000" u="sng" dirty="0">
              <a:effectLst/>
              <a:latin typeface="Arial" panose="020B0604020202020204" pitchFamily="34" charset="0"/>
              <a:ea typeface="Times New Roman" panose="02020603050405020304" pitchFamily="18" charset="0"/>
            </a:endParaRPr>
          </a:p>
          <a:p>
            <a:pPr marL="0" marR="0" indent="0">
              <a:spcBef>
                <a:spcPts val="0"/>
              </a:spcBef>
              <a:buNone/>
            </a:pPr>
            <a:endParaRPr lang="en-US" sz="2000" dirty="0">
              <a:effectLst/>
              <a:latin typeface="Times New Roman" panose="02020603050405020304" pitchFamily="18" charset="0"/>
              <a:ea typeface="Times New Roman" panose="02020603050405020304" pitchFamily="18" charset="0"/>
            </a:endParaRPr>
          </a:p>
          <a:p>
            <a:pPr marL="0" marR="0" indent="0">
              <a:lnSpc>
                <a:spcPts val="1680"/>
              </a:lnSpc>
              <a:spcBef>
                <a:spcPts val="0"/>
              </a:spcBef>
              <a:spcAft>
                <a:spcPts val="800"/>
              </a:spcAft>
              <a:buNone/>
            </a:pPr>
            <a:r>
              <a:rPr lang="en-US" sz="2000" b="1" dirty="0">
                <a:effectLst/>
                <a:latin typeface="Arial" panose="020B0604020202020204" pitchFamily="34" charset="0"/>
                <a:ea typeface="Calibri" panose="020F0502020204030204" pitchFamily="34" charset="0"/>
                <a:cs typeface="Times New Roman" panose="02020603050405020304" pitchFamily="18" charset="0"/>
              </a:rPr>
              <a:t>                                  Property Management: </a:t>
            </a:r>
            <a:r>
              <a:rPr lang="en-US" sz="2000" dirty="0">
                <a:effectLst/>
                <a:latin typeface="Arial" panose="020B0604020202020204" pitchFamily="34" charset="0"/>
                <a:ea typeface="Calibri" panose="020F0502020204030204" pitchFamily="34" charset="0"/>
                <a:cs typeface="Times New Roman" panose="02020603050405020304" pitchFamily="18" charset="0"/>
              </a:rPr>
              <a:t>Resort Management </a:t>
            </a:r>
          </a:p>
          <a:p>
            <a:pPr marL="0" marR="0" indent="0">
              <a:lnSpc>
                <a:spcPts val="1680"/>
              </a:lnSpc>
              <a:spcBef>
                <a:spcPts val="0"/>
              </a:spcBef>
              <a:spcAft>
                <a:spcPts val="800"/>
              </a:spcAft>
              <a:buNone/>
            </a:pPr>
            <a:br>
              <a:rPr lang="en-US" sz="2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en-US" sz="2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Kevin </a:t>
            </a:r>
            <a:r>
              <a:rPr lang="en-US"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Ingledue</a:t>
            </a: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LCAM</a:t>
            </a:r>
            <a:r>
              <a:rPr lang="en-US" sz="2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r>
              <a:rPr lang="en-US" sz="2000" u="sng" dirty="0">
                <a:solidFill>
                  <a:srgbClr val="0000FF"/>
                </a:solidFill>
                <a:effectLst/>
                <a:latin typeface="Tahoma" panose="020B0604030504040204" pitchFamily="34" charset="0"/>
                <a:ea typeface="Times New Roman" panose="02020603050405020304" pitchFamily="18" charset="0"/>
                <a:cs typeface="Times New Roman" panose="02020603050405020304" pitchFamily="18" charset="0"/>
                <a:hlinkClick r:id="rId3"/>
              </a:rPr>
              <a:t>kingledue@resortgroupinc.com</a:t>
            </a:r>
            <a:r>
              <a:rPr lang="en-US" sz="2000" u="sng" dirty="0">
                <a:solidFill>
                  <a:srgbClr val="0000FF"/>
                </a:solidFill>
                <a:latin typeface="Tahoma" panose="020B0604030504040204" pitchFamily="34" charset="0"/>
                <a:ea typeface="Calibri" panose="020F0502020204030204" pitchFamily="34" charset="0"/>
                <a:cs typeface="Times New Roman" panose="02020603050405020304" pitchFamily="18" charset="0"/>
              </a:rPr>
              <a:t>                                 </a:t>
            </a:r>
          </a:p>
          <a:p>
            <a:pPr marL="0" marR="0" indent="0">
              <a:lnSpc>
                <a:spcPts val="1680"/>
              </a:lnSpc>
              <a:spcBef>
                <a:spcPts val="0"/>
              </a:spcBef>
              <a:spcAft>
                <a:spcPts val="800"/>
              </a:spcAft>
              <a:buNone/>
            </a:pPr>
            <a:r>
              <a:rPr lang="en-US" sz="2000" dirty="0">
                <a:solidFill>
                  <a:srgbClr val="0000FF"/>
                </a:solidFill>
                <a:effectLst/>
                <a:latin typeface="Tahoma" panose="020B0604030504040204" pitchFamily="34" charset="0"/>
                <a:ea typeface="Calibri" panose="020F0502020204030204" pitchFamily="34" charset="0"/>
                <a:cs typeface="Times New Roman" panose="02020603050405020304" pitchFamily="18" charset="0"/>
              </a:rPr>
              <a:t>                                             </a:t>
            </a:r>
            <a:r>
              <a:rPr lang="en-US" sz="2000" b="1" dirty="0">
                <a:effectLst/>
                <a:latin typeface="Tahoma" panose="020B0604030504040204" pitchFamily="34" charset="0"/>
                <a:ea typeface="Calibri" panose="020F0502020204030204" pitchFamily="34" charset="0"/>
                <a:cs typeface="Times New Roman" panose="02020603050405020304" pitchFamily="18" charset="0"/>
              </a:rPr>
              <a:t>Meetings: scheduled as needed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buNone/>
            </a:pPr>
            <a:endParaRPr lang="en-US" sz="20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422986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88474-6236-2072-9B6E-8359F194351C}"/>
              </a:ext>
            </a:extLst>
          </p:cNvPr>
          <p:cNvSpPr>
            <a:spLocks noGrp="1"/>
          </p:cNvSpPr>
          <p:nvPr>
            <p:ph type="title"/>
          </p:nvPr>
        </p:nvSpPr>
        <p:spPr>
          <a:xfrm>
            <a:off x="838200" y="365126"/>
            <a:ext cx="10515600" cy="643404"/>
          </a:xfrm>
        </p:spPr>
        <p:txBody>
          <a:bodyPr>
            <a:normAutofit fontScale="90000"/>
          </a:bodyPr>
          <a:lstStyle/>
          <a:p>
            <a:r>
              <a:rPr lang="en-US" sz="18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br>
              <a:rPr lang="en-US" sz="18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br>
            <a:r>
              <a:rPr lang="en-US" sz="18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lang="en-US" sz="28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Crestview Condominiums Board of Directors</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DF7303EA-4443-EFC2-0426-104581A8C45D}"/>
              </a:ext>
            </a:extLst>
          </p:cNvPr>
          <p:cNvSpPr>
            <a:spLocks noGrp="1"/>
          </p:cNvSpPr>
          <p:nvPr>
            <p:ph idx="1"/>
          </p:nvPr>
        </p:nvSpPr>
        <p:spPr>
          <a:xfrm>
            <a:off x="838200" y="900953"/>
            <a:ext cx="10515600" cy="5276010"/>
          </a:xfrm>
        </p:spPr>
        <p:txBody>
          <a:bodyPr/>
          <a:lstStyle/>
          <a:p>
            <a:pPr marL="0" indent="0">
              <a:spcBef>
                <a:spcPts val="0"/>
              </a:spcBef>
              <a:buNone/>
            </a:pPr>
            <a:r>
              <a:rPr lang="en-US" sz="2400" dirty="0">
                <a:solidFill>
                  <a:srgbClr val="5A5754"/>
                </a:solidFill>
                <a:effectLst/>
                <a:latin typeface="Verdana" panose="020B0604030504040204" pitchFamily="34" charset="0"/>
                <a:ea typeface="Times New Roman" panose="02020603050405020304" pitchFamily="18" charset="0"/>
              </a:rPr>
              <a:t>                                      </a:t>
            </a:r>
            <a:r>
              <a:rPr lang="en-US" sz="2400" b="1" dirty="0">
                <a:effectLst/>
                <a:latin typeface="Arial" panose="020B0604020202020204" pitchFamily="34" charset="0"/>
                <a:ea typeface="Times New Roman" panose="02020603050405020304" pitchFamily="18" charset="0"/>
              </a:rPr>
              <a:t>President</a:t>
            </a:r>
            <a:br>
              <a:rPr lang="en-US" sz="2400" b="1" dirty="0">
                <a:effectLst/>
                <a:latin typeface="Arial" panose="020B0604020202020204" pitchFamily="34" charset="0"/>
                <a:ea typeface="Times New Roman" panose="02020603050405020304" pitchFamily="18" charset="0"/>
              </a:rPr>
            </a:br>
            <a:r>
              <a:rPr lang="en-US" sz="2400" dirty="0">
                <a:solidFill>
                  <a:srgbClr val="5A5754"/>
                </a:solidFill>
                <a:effectLst/>
                <a:latin typeface="Arial" panose="020B0604020202020204" pitchFamily="34" charset="0"/>
                <a:ea typeface="Times New Roman" panose="02020603050405020304" pitchFamily="18" charset="0"/>
              </a:rPr>
              <a:t>                                </a:t>
            </a:r>
            <a:r>
              <a:rPr lang="en-US" sz="2400" dirty="0">
                <a:effectLst/>
                <a:latin typeface="Arial" panose="020B0604020202020204" pitchFamily="34" charset="0"/>
                <a:ea typeface="Times New Roman" panose="02020603050405020304" pitchFamily="18" charset="0"/>
              </a:rPr>
              <a:t>David Tirado    </a:t>
            </a:r>
            <a:r>
              <a:rPr lang="en-US" sz="2400" u="sng" dirty="0">
                <a:solidFill>
                  <a:srgbClr val="000000"/>
                </a:solidFill>
                <a:effectLst/>
                <a:latin typeface="Arial" panose="020B0604020202020204" pitchFamily="34" charset="0"/>
                <a:ea typeface="Times New Roman" panose="02020603050405020304" pitchFamily="18" charset="0"/>
                <a:hlinkClick r:id="rId2"/>
              </a:rPr>
              <a:t>djt3229@comcast.net</a:t>
            </a:r>
            <a:r>
              <a:rPr lang="en-US" sz="2400" dirty="0">
                <a:solidFill>
                  <a:srgbClr val="5A5754"/>
                </a:solidFill>
                <a:effectLst/>
                <a:latin typeface="Arial" panose="020B0604020202020204" pitchFamily="34" charset="0"/>
                <a:ea typeface="Times New Roman" panose="02020603050405020304" pitchFamily="18" charset="0"/>
              </a:rPr>
              <a:t> </a:t>
            </a:r>
          </a:p>
          <a:p>
            <a:pPr>
              <a:spcBef>
                <a:spcPts val="0"/>
              </a:spcBef>
            </a:pPr>
            <a:endParaRPr lang="en-US" sz="2400" dirty="0">
              <a:effectLst/>
              <a:latin typeface="Times New Roman" panose="02020603050405020304" pitchFamily="18" charset="0"/>
              <a:ea typeface="Times New Roman" panose="02020603050405020304" pitchFamily="18" charset="0"/>
            </a:endParaRPr>
          </a:p>
          <a:p>
            <a:pPr marL="0" marR="0" indent="0">
              <a:spcBef>
                <a:spcPts val="0"/>
              </a:spcBef>
              <a:buNone/>
            </a:pPr>
            <a:r>
              <a:rPr lang="en-US" sz="2400" dirty="0">
                <a:effectLst/>
                <a:latin typeface="Arial" panose="020B0604020202020204" pitchFamily="34" charset="0"/>
                <a:ea typeface="Times New Roman" panose="02020603050405020304" pitchFamily="18" charset="0"/>
              </a:rPr>
              <a:t>                                              </a:t>
            </a:r>
            <a:r>
              <a:rPr lang="en-US" sz="2400" b="1" dirty="0">
                <a:effectLst/>
                <a:latin typeface="Arial" panose="020B0604020202020204" pitchFamily="34" charset="0"/>
                <a:ea typeface="Times New Roman" panose="02020603050405020304" pitchFamily="18" charset="0"/>
              </a:rPr>
              <a:t>Vice President</a:t>
            </a:r>
            <a:br>
              <a:rPr lang="en-US" sz="2400" dirty="0">
                <a:solidFill>
                  <a:srgbClr val="5A5754"/>
                </a:solidFill>
                <a:effectLst/>
                <a:latin typeface="Arial" panose="020B0604020202020204" pitchFamily="34" charset="0"/>
                <a:ea typeface="Times New Roman" panose="02020603050405020304" pitchFamily="18" charset="0"/>
              </a:rPr>
            </a:br>
            <a:r>
              <a:rPr lang="en-US" sz="2400" dirty="0">
                <a:solidFill>
                  <a:srgbClr val="5A5754"/>
                </a:solidFill>
                <a:effectLst/>
                <a:latin typeface="Arial" panose="020B0604020202020204" pitchFamily="34" charset="0"/>
                <a:ea typeface="Times New Roman" panose="02020603050405020304" pitchFamily="18" charset="0"/>
              </a:rPr>
              <a:t>                                </a:t>
            </a:r>
            <a:r>
              <a:rPr lang="en-US" sz="2400" dirty="0">
                <a:effectLst/>
                <a:latin typeface="Arial" panose="020B0604020202020204" pitchFamily="34" charset="0"/>
                <a:ea typeface="Times New Roman" panose="02020603050405020304" pitchFamily="18" charset="0"/>
              </a:rPr>
              <a:t>Ronald Perry     </a:t>
            </a:r>
            <a:r>
              <a:rPr lang="en-US" sz="2400" u="sng" dirty="0">
                <a:solidFill>
                  <a:srgbClr val="0070C0"/>
                </a:solidFill>
                <a:effectLst/>
                <a:latin typeface="Arial" panose="020B0604020202020204" pitchFamily="34" charset="0"/>
                <a:ea typeface="Times New Roman" panose="02020603050405020304" pitchFamily="18" charset="0"/>
              </a:rPr>
              <a:t>ronperry997@comcast.net</a:t>
            </a:r>
          </a:p>
          <a:p>
            <a:pPr marL="0" marR="0" indent="0">
              <a:spcBef>
                <a:spcPts val="0"/>
              </a:spcBef>
              <a:buNone/>
            </a:pPr>
            <a:endParaRPr lang="en-US" sz="2400" dirty="0">
              <a:effectLst/>
              <a:latin typeface="Times New Roman" panose="02020603050405020304" pitchFamily="18" charset="0"/>
              <a:ea typeface="Times New Roman" panose="02020603050405020304" pitchFamily="18" charset="0"/>
            </a:endParaRPr>
          </a:p>
          <a:p>
            <a:pPr marL="0" marR="0" indent="0">
              <a:spcBef>
                <a:spcPts val="0"/>
              </a:spcBef>
              <a:buNone/>
            </a:pPr>
            <a:r>
              <a:rPr lang="en-US" sz="2400" dirty="0">
                <a:solidFill>
                  <a:srgbClr val="5A5754"/>
                </a:solidFill>
                <a:effectLst/>
                <a:latin typeface="Verdana" panose="020B0604030504040204" pitchFamily="34" charset="0"/>
                <a:ea typeface="Times New Roman" panose="02020603050405020304" pitchFamily="18" charset="0"/>
              </a:rPr>
              <a:t>                                       </a:t>
            </a:r>
            <a:r>
              <a:rPr lang="en-US" sz="2400" b="1" dirty="0">
                <a:effectLst/>
                <a:latin typeface="Arial" panose="020B0604020202020204" pitchFamily="34" charset="0"/>
                <a:ea typeface="Times New Roman" panose="02020603050405020304" pitchFamily="18" charset="0"/>
              </a:rPr>
              <a:t>Secretary</a:t>
            </a:r>
            <a:br>
              <a:rPr lang="en-US" sz="2400" b="1" dirty="0">
                <a:solidFill>
                  <a:srgbClr val="5A5754"/>
                </a:solidFill>
                <a:effectLst/>
                <a:latin typeface="Arial" panose="020B0604020202020204" pitchFamily="34" charset="0"/>
                <a:ea typeface="Times New Roman" panose="02020603050405020304" pitchFamily="18" charset="0"/>
              </a:rPr>
            </a:br>
            <a:r>
              <a:rPr lang="en-US" sz="2400" dirty="0">
                <a:effectLst/>
                <a:latin typeface="Arial" panose="020B0604020202020204" pitchFamily="34" charset="0"/>
                <a:ea typeface="Times New Roman" panose="02020603050405020304" pitchFamily="18" charset="0"/>
              </a:rPr>
              <a:t>                                            Deborah </a:t>
            </a:r>
            <a:r>
              <a:rPr lang="en-US" sz="2400" dirty="0" err="1">
                <a:effectLst/>
                <a:latin typeface="Arial" panose="020B0604020202020204" pitchFamily="34" charset="0"/>
                <a:ea typeface="Times New Roman" panose="02020603050405020304" pitchFamily="18" charset="0"/>
              </a:rPr>
              <a:t>Lerra</a:t>
            </a:r>
            <a:endParaRPr lang="en-US" sz="2400" dirty="0">
              <a:effectLst/>
              <a:latin typeface="Arial" panose="020B0604020202020204" pitchFamily="34" charset="0"/>
              <a:ea typeface="Times New Roman" panose="02020603050405020304" pitchFamily="18" charset="0"/>
            </a:endParaRPr>
          </a:p>
          <a:p>
            <a:pPr marL="0" marR="0" indent="0">
              <a:spcBef>
                <a:spcPts val="0"/>
              </a:spcBef>
              <a:buNone/>
            </a:pPr>
            <a:endParaRPr lang="en-US" sz="2400" dirty="0">
              <a:effectLst/>
              <a:latin typeface="Times New Roman" panose="02020603050405020304" pitchFamily="18" charset="0"/>
              <a:ea typeface="Times New Roman" panose="02020603050405020304" pitchFamily="18" charset="0"/>
            </a:endParaRPr>
          </a:p>
          <a:p>
            <a:pPr marL="0" marR="0" indent="0">
              <a:spcBef>
                <a:spcPts val="0"/>
              </a:spcBef>
              <a:buNone/>
            </a:pPr>
            <a:r>
              <a:rPr lang="en-US" sz="2400" b="1" dirty="0">
                <a:solidFill>
                  <a:srgbClr val="000000"/>
                </a:solidFill>
                <a:effectLst/>
                <a:latin typeface="Arial" panose="020B0604020202020204" pitchFamily="34" charset="0"/>
                <a:ea typeface="Times New Roman" panose="02020603050405020304" pitchFamily="18" charset="0"/>
              </a:rPr>
              <a:t>                         Property Management: </a:t>
            </a:r>
            <a:r>
              <a:rPr lang="en-US" sz="2400" dirty="0">
                <a:solidFill>
                  <a:srgbClr val="000000"/>
                </a:solidFill>
                <a:effectLst/>
                <a:latin typeface="Arial" panose="020B0604020202020204" pitchFamily="34" charset="0"/>
                <a:ea typeface="Times New Roman" panose="02020603050405020304" pitchFamily="18" charset="0"/>
              </a:rPr>
              <a:t>Resort Management </a:t>
            </a:r>
          </a:p>
          <a:p>
            <a:pPr marL="0" marR="0" indent="0">
              <a:spcBef>
                <a:spcPts val="0"/>
              </a:spcBef>
              <a:buNone/>
            </a:pPr>
            <a:r>
              <a:rPr lang="en-US" sz="2400" b="1" dirty="0">
                <a:solidFill>
                  <a:srgbClr val="000000"/>
                </a:solidFill>
                <a:latin typeface="Arial" panose="020B0604020202020204" pitchFamily="34" charset="0"/>
                <a:ea typeface="Times New Roman" panose="02020603050405020304" pitchFamily="18" charset="0"/>
              </a:rPr>
              <a:t> </a:t>
            </a:r>
            <a:br>
              <a:rPr lang="en-US" sz="2400" b="1" dirty="0">
                <a:solidFill>
                  <a:srgbClr val="000000"/>
                </a:solidFill>
                <a:effectLst/>
                <a:latin typeface="Arial" panose="020B0604020202020204" pitchFamily="34" charset="0"/>
                <a:ea typeface="Times New Roman" panose="02020603050405020304" pitchFamily="18" charset="0"/>
              </a:rPr>
            </a:br>
            <a:r>
              <a:rPr lang="en-US" sz="2400" b="1" dirty="0">
                <a:solidFill>
                  <a:srgbClr val="000000"/>
                </a:solidFill>
                <a:effectLst/>
                <a:latin typeface="Arial" panose="020B0604020202020204" pitchFamily="34" charset="0"/>
                <a:ea typeface="Times New Roman" panose="02020603050405020304" pitchFamily="18" charset="0"/>
              </a:rPr>
              <a:t>                    </a:t>
            </a:r>
            <a:r>
              <a:rPr lang="en-US" sz="2400" dirty="0">
                <a:solidFill>
                  <a:srgbClr val="000000"/>
                </a:solidFill>
                <a:effectLst/>
                <a:latin typeface="Arial" panose="020B0604020202020204" pitchFamily="34" charset="0"/>
                <a:ea typeface="Times New Roman" panose="02020603050405020304" pitchFamily="18" charset="0"/>
              </a:rPr>
              <a:t>Joey </a:t>
            </a:r>
            <a:r>
              <a:rPr lang="en-US" sz="2400" dirty="0" err="1">
                <a:solidFill>
                  <a:srgbClr val="000000"/>
                </a:solidFill>
                <a:effectLst/>
                <a:latin typeface="Arial" panose="020B0604020202020204" pitchFamily="34" charset="0"/>
                <a:ea typeface="Times New Roman" panose="02020603050405020304" pitchFamily="18" charset="0"/>
              </a:rPr>
              <a:t>Straface</a:t>
            </a:r>
            <a:r>
              <a:rPr lang="en-US" sz="2400" dirty="0">
                <a:solidFill>
                  <a:srgbClr val="000000"/>
                </a:solidFill>
                <a:effectLst/>
                <a:latin typeface="Arial" panose="020B0604020202020204" pitchFamily="34" charset="0"/>
                <a:ea typeface="Times New Roman" panose="02020603050405020304" pitchFamily="18" charset="0"/>
              </a:rPr>
              <a:t>, CAM  </a:t>
            </a:r>
            <a:r>
              <a:rPr lang="en-US" sz="2400" dirty="0">
                <a:solidFill>
                  <a:srgbClr val="0070C0"/>
                </a:solidFill>
                <a:effectLst/>
                <a:latin typeface="Arial" panose="020B0604020202020204" pitchFamily="34" charset="0"/>
                <a:ea typeface="Times New Roman" panose="02020603050405020304" pitchFamily="18" charset="0"/>
              </a:rPr>
              <a:t> </a:t>
            </a:r>
            <a:r>
              <a:rPr lang="en-US" sz="2400" u="sng" dirty="0">
                <a:solidFill>
                  <a:srgbClr val="0070C0"/>
                </a:solidFill>
                <a:latin typeface="Arial" panose="020B0604020202020204" pitchFamily="34" charset="0"/>
                <a:ea typeface="Times New Roman" panose="02020603050405020304" pitchFamily="18" charset="0"/>
              </a:rPr>
              <a:t>jstraface</a:t>
            </a:r>
            <a:r>
              <a:rPr lang="en-US" sz="2400" u="sng" dirty="0">
                <a:solidFill>
                  <a:srgbClr val="0070C0"/>
                </a:solidFill>
                <a:effectLst/>
                <a:latin typeface="Arial" panose="020B0604020202020204" pitchFamily="34" charset="0"/>
                <a:ea typeface="Times New Roman" panose="02020603050405020304" pitchFamily="18" charset="0"/>
              </a:rPr>
              <a:t>@resortgroupinc.com  </a:t>
            </a:r>
            <a:endParaRPr lang="en-US" sz="2400" u="sng" dirty="0">
              <a:solidFill>
                <a:srgbClr val="0070C0"/>
              </a:solidFill>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264480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63A3C-E0FD-D07A-C577-DEA4CC1454E2}"/>
              </a:ext>
            </a:extLst>
          </p:cNvPr>
          <p:cNvSpPr>
            <a:spLocks noGrp="1"/>
          </p:cNvSpPr>
          <p:nvPr>
            <p:ph type="title"/>
          </p:nvPr>
        </p:nvSpPr>
        <p:spPr>
          <a:xfrm>
            <a:off x="838200" y="365125"/>
            <a:ext cx="10515600" cy="1114051"/>
          </a:xfrm>
        </p:spPr>
        <p:txBody>
          <a:bodyPr>
            <a:normAutofit/>
          </a:bodyPr>
          <a:lstStyle/>
          <a:p>
            <a:r>
              <a:rPr lang="en-US" sz="2400" b="1" dirty="0">
                <a:solidFill>
                  <a:srgbClr val="0070C0"/>
                </a:solidFill>
                <a:effectLst/>
                <a:latin typeface="Arial" panose="020B0604020202020204" pitchFamily="34" charset="0"/>
                <a:ea typeface="Times New Roman" panose="02020603050405020304" pitchFamily="18" charset="0"/>
              </a:rPr>
              <a:t>                               </a:t>
            </a:r>
            <a:r>
              <a:rPr lang="en-US" sz="2800" b="1" dirty="0">
                <a:solidFill>
                  <a:srgbClr val="0070C0"/>
                </a:solidFill>
                <a:effectLst/>
                <a:latin typeface="Arial" panose="020B0604020202020204" pitchFamily="34" charset="0"/>
                <a:ea typeface="Times New Roman" panose="02020603050405020304" pitchFamily="18" charset="0"/>
              </a:rPr>
              <a:t>Club Homes I Board of Directors</a:t>
            </a:r>
            <a:br>
              <a:rPr lang="en-US" sz="2800" b="1" dirty="0">
                <a:solidFill>
                  <a:srgbClr val="0070C0"/>
                </a:solidFill>
                <a:effectLst/>
                <a:latin typeface="Arial" panose="020B0604020202020204" pitchFamily="34"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66E5D15E-8B63-2D5A-8B4A-A954271E94CA}"/>
              </a:ext>
            </a:extLst>
          </p:cNvPr>
          <p:cNvSpPr>
            <a:spLocks noGrp="1"/>
          </p:cNvSpPr>
          <p:nvPr>
            <p:ph idx="1"/>
          </p:nvPr>
        </p:nvSpPr>
        <p:spPr>
          <a:xfrm>
            <a:off x="838200" y="1089212"/>
            <a:ext cx="10515600" cy="5087751"/>
          </a:xfrm>
        </p:spPr>
        <p:txBody>
          <a:bodyPr>
            <a:normAutofit fontScale="92500" lnSpcReduction="10000"/>
          </a:bodyPr>
          <a:lstStyle/>
          <a:p>
            <a:pPr marL="0" marR="0" indent="0">
              <a:spcBef>
                <a:spcPts val="0"/>
              </a:spcBef>
              <a:buNone/>
            </a:pPr>
            <a:r>
              <a:rPr lang="en-US" sz="1800" b="1" dirty="0">
                <a:solidFill>
                  <a:srgbClr val="5A5754"/>
                </a:solidFill>
                <a:effectLst/>
                <a:latin typeface="Arial" panose="020B0604020202020204" pitchFamily="34" charset="0"/>
                <a:ea typeface="Times New Roman" panose="02020603050405020304" pitchFamily="18" charset="0"/>
              </a:rPr>
              <a:t>                                                                </a:t>
            </a:r>
            <a:r>
              <a:rPr lang="en-US" sz="2400" b="1" dirty="0">
                <a:effectLst/>
                <a:latin typeface="Arial" panose="020B0604020202020204" pitchFamily="34" charset="0"/>
                <a:ea typeface="Times New Roman" panose="02020603050405020304" pitchFamily="18" charset="0"/>
              </a:rPr>
              <a:t>President / Treasurer</a:t>
            </a:r>
          </a:p>
          <a:p>
            <a:pPr marL="0" marR="0" indent="0">
              <a:spcBef>
                <a:spcPts val="0"/>
              </a:spcBef>
              <a:buNone/>
            </a:pPr>
            <a:br>
              <a:rPr lang="en-US" sz="2400" b="1" dirty="0">
                <a:solidFill>
                  <a:srgbClr val="5A5754"/>
                </a:solidFill>
                <a:effectLst/>
                <a:latin typeface="Arial" panose="020B0604020202020204" pitchFamily="34" charset="0"/>
                <a:ea typeface="Times New Roman" panose="02020603050405020304" pitchFamily="18" charset="0"/>
              </a:rPr>
            </a:br>
            <a:r>
              <a:rPr lang="en-US" sz="2400" dirty="0">
                <a:solidFill>
                  <a:srgbClr val="5A5754"/>
                </a:solidFill>
                <a:effectLst/>
                <a:latin typeface="Arial" panose="020B0604020202020204" pitchFamily="34" charset="0"/>
                <a:ea typeface="Times New Roman" panose="02020603050405020304" pitchFamily="18" charset="0"/>
              </a:rPr>
              <a:t>                                   </a:t>
            </a:r>
            <a:r>
              <a:rPr lang="en-US" sz="2400" dirty="0">
                <a:effectLst/>
                <a:latin typeface="Arial" panose="020B0604020202020204" pitchFamily="34" charset="0"/>
                <a:ea typeface="Times New Roman" panose="02020603050405020304" pitchFamily="18" charset="0"/>
              </a:rPr>
              <a:t>Michael Johnson      </a:t>
            </a:r>
            <a:r>
              <a:rPr lang="en-US" sz="2400" dirty="0">
                <a:solidFill>
                  <a:srgbClr val="5A5754"/>
                </a:solidFill>
                <a:effectLst/>
                <a:latin typeface="Arial" panose="020B0604020202020204" pitchFamily="34" charset="0"/>
                <a:ea typeface="Times New Roman" panose="02020603050405020304" pitchFamily="18" charset="0"/>
              </a:rPr>
              <a:t> </a:t>
            </a:r>
            <a:r>
              <a:rPr lang="en-US" sz="2400" u="sng" dirty="0">
                <a:solidFill>
                  <a:srgbClr val="000000"/>
                </a:solidFill>
                <a:effectLst/>
                <a:latin typeface="Arial" panose="020B0604020202020204" pitchFamily="34" charset="0"/>
                <a:ea typeface="Times New Roman" panose="02020603050405020304" pitchFamily="18" charset="0"/>
                <a:hlinkClick r:id="rId2"/>
              </a:rPr>
              <a:t>mdsamash@gmail.com</a:t>
            </a:r>
            <a:r>
              <a:rPr lang="en-US" sz="2400" dirty="0">
                <a:solidFill>
                  <a:srgbClr val="5A5754"/>
                </a:solidFill>
                <a:effectLst/>
                <a:latin typeface="Arial" panose="020B0604020202020204" pitchFamily="34" charset="0"/>
                <a:ea typeface="Times New Roman" panose="02020603050405020304" pitchFamily="18" charset="0"/>
              </a:rPr>
              <a:t> </a:t>
            </a:r>
          </a:p>
          <a:p>
            <a:pPr marL="0" marR="0" indent="0">
              <a:spcBef>
                <a:spcPts val="0"/>
              </a:spcBef>
              <a:buNone/>
            </a:pPr>
            <a:r>
              <a:rPr lang="en-US" sz="2400" dirty="0">
                <a:solidFill>
                  <a:srgbClr val="5A5754"/>
                </a:solidFill>
                <a:latin typeface="Arial" panose="020B060402020202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0" marR="0" indent="0">
              <a:spcBef>
                <a:spcPts val="0"/>
              </a:spcBef>
              <a:buNone/>
            </a:pPr>
            <a:r>
              <a:rPr lang="en-US" sz="2400" dirty="0">
                <a:effectLst/>
                <a:latin typeface="Arial" panose="020B0604020202020204" pitchFamily="34" charset="0"/>
                <a:ea typeface="Times New Roman" panose="02020603050405020304" pitchFamily="18" charset="0"/>
              </a:rPr>
              <a:t>                                                   </a:t>
            </a:r>
            <a:r>
              <a:rPr lang="en-US" sz="2400" b="1" dirty="0">
                <a:effectLst/>
                <a:latin typeface="Arial" panose="020B0604020202020204" pitchFamily="34" charset="0"/>
                <a:ea typeface="Times New Roman" panose="02020603050405020304" pitchFamily="18" charset="0"/>
              </a:rPr>
              <a:t>Vice President</a:t>
            </a:r>
          </a:p>
          <a:p>
            <a:pPr marL="0" marR="0" indent="0">
              <a:spcBef>
                <a:spcPts val="0"/>
              </a:spcBef>
              <a:buNone/>
            </a:pPr>
            <a:br>
              <a:rPr lang="en-US" sz="2400" b="1" dirty="0">
                <a:solidFill>
                  <a:srgbClr val="5A5754"/>
                </a:solidFill>
                <a:effectLst/>
                <a:latin typeface="Arial" panose="020B0604020202020204" pitchFamily="34" charset="0"/>
                <a:ea typeface="Times New Roman" panose="02020603050405020304" pitchFamily="18" charset="0"/>
              </a:rPr>
            </a:br>
            <a:r>
              <a:rPr lang="en-US" sz="2400" dirty="0">
                <a:effectLst/>
                <a:latin typeface="Arial" panose="020B0604020202020204" pitchFamily="34" charset="0"/>
                <a:ea typeface="Times New Roman" panose="02020603050405020304" pitchFamily="18" charset="0"/>
              </a:rPr>
              <a:t>                                                   Dale </a:t>
            </a:r>
            <a:r>
              <a:rPr lang="en-US" sz="2400" dirty="0" err="1">
                <a:effectLst/>
                <a:latin typeface="Arial" panose="020B0604020202020204" pitchFamily="34" charset="0"/>
                <a:ea typeface="Times New Roman" panose="02020603050405020304" pitchFamily="18" charset="0"/>
              </a:rPr>
              <a:t>Meszaros</a:t>
            </a:r>
            <a:r>
              <a:rPr lang="en-US" sz="2400" dirty="0">
                <a:effectLst/>
                <a:latin typeface="Arial" panose="020B060402020202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0" marR="0" indent="0">
              <a:spcBef>
                <a:spcPts val="0"/>
              </a:spcBef>
              <a:buNone/>
            </a:pPr>
            <a:r>
              <a:rPr lang="en-US" sz="2400" dirty="0">
                <a:solidFill>
                  <a:srgbClr val="5A5754"/>
                </a:solidFill>
                <a:effectLst/>
                <a:latin typeface="Arial" panose="020B060402020202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0" indent="0">
              <a:buNone/>
            </a:pPr>
            <a:r>
              <a:rPr lang="en-US" sz="2400" b="1" dirty="0">
                <a:solidFill>
                  <a:srgbClr val="000000"/>
                </a:solidFill>
                <a:effectLst/>
                <a:latin typeface="Arial" panose="020B0604020202020204" pitchFamily="34" charset="0"/>
                <a:ea typeface="Calibri" panose="020F0502020204030204" pitchFamily="34" charset="0"/>
              </a:rPr>
              <a:t>                             Property Management: </a:t>
            </a:r>
            <a:r>
              <a:rPr lang="en-US" sz="2400" dirty="0">
                <a:effectLst/>
                <a:latin typeface="Arial" panose="020B0604020202020204" pitchFamily="34" charset="0"/>
                <a:ea typeface="Calibri" panose="020F0502020204030204" pitchFamily="34" charset="0"/>
              </a:rPr>
              <a:t>Ability</a:t>
            </a:r>
            <a:r>
              <a:rPr lang="en-US" sz="2400" b="1" dirty="0">
                <a:effectLst/>
                <a:latin typeface="Arial" panose="020B0604020202020204" pitchFamily="34" charset="0"/>
                <a:ea typeface="Calibri" panose="020F0502020204030204" pitchFamily="34" charset="0"/>
              </a:rPr>
              <a:t>   </a:t>
            </a:r>
            <a:r>
              <a:rPr lang="en-US" sz="2400" dirty="0">
                <a:effectLst/>
                <a:latin typeface="Arial" panose="020B0604020202020204" pitchFamily="34" charset="0"/>
                <a:ea typeface="Calibri" panose="020F0502020204030204" pitchFamily="34" charset="0"/>
              </a:rPr>
              <a:t>(239) 591- 4200               </a:t>
            </a:r>
          </a:p>
          <a:p>
            <a:pPr marL="0" indent="0">
              <a:buNone/>
            </a:pPr>
            <a:r>
              <a:rPr lang="en-US" sz="2400" b="1" dirty="0">
                <a:solidFill>
                  <a:srgbClr val="000000"/>
                </a:solidFill>
                <a:effectLst/>
                <a:latin typeface="Arial" panose="020B0604020202020204" pitchFamily="34" charset="0"/>
                <a:ea typeface="Calibri" panose="020F0502020204030204" pitchFamily="34" charset="0"/>
              </a:rPr>
              <a:t>                    </a:t>
            </a:r>
            <a:r>
              <a:rPr lang="en-US" sz="2400" dirty="0">
                <a:solidFill>
                  <a:srgbClr val="000000"/>
                </a:solidFill>
                <a:effectLst/>
                <a:latin typeface="Arial" panose="020B0604020202020204" pitchFamily="34" charset="0"/>
                <a:ea typeface="Calibri" panose="020F0502020204030204" pitchFamily="34" charset="0"/>
              </a:rPr>
              <a:t>Stacy Sanchez    </a:t>
            </a:r>
            <a:r>
              <a:rPr lang="en-US" sz="2400" u="sng" dirty="0">
                <a:solidFill>
                  <a:srgbClr val="000000"/>
                </a:solidFill>
                <a:effectLst/>
                <a:latin typeface="Arial" panose="020B0604020202020204" pitchFamily="34" charset="0"/>
                <a:ea typeface="Times New Roman" panose="02020603050405020304" pitchFamily="18" charset="0"/>
                <a:hlinkClick r:id="rId3"/>
              </a:rPr>
              <a:t>Stacy@abilityteam.com</a:t>
            </a:r>
            <a:endParaRPr lang="en-US" sz="2400" u="sng" dirty="0">
              <a:solidFill>
                <a:srgbClr val="000000"/>
              </a:solidFill>
              <a:effectLst/>
              <a:latin typeface="Arial" panose="020B0604020202020204" pitchFamily="34" charset="0"/>
              <a:ea typeface="Times New Roman" panose="02020603050405020304" pitchFamily="18" charset="0"/>
            </a:endParaRPr>
          </a:p>
          <a:p>
            <a:pPr marL="0" indent="0">
              <a:buNone/>
            </a:pPr>
            <a:r>
              <a:rPr lang="en-US" sz="2400" dirty="0">
                <a:solidFill>
                  <a:srgbClr val="000000"/>
                </a:solidFill>
                <a:latin typeface="Arial" panose="020B0604020202020204" pitchFamily="34" charset="0"/>
              </a:rPr>
              <a:t>                    </a:t>
            </a:r>
            <a:r>
              <a:rPr lang="en-US" sz="2400" dirty="0">
                <a:latin typeface="Arial" panose="020B0604020202020204" pitchFamily="34" charset="0"/>
              </a:rPr>
              <a:t>Helen Ferrer        </a:t>
            </a:r>
            <a:r>
              <a:rPr lang="en-US" sz="2400" u="sng" dirty="0">
                <a:solidFill>
                  <a:srgbClr val="0070C0"/>
                </a:solidFill>
                <a:latin typeface="Arial" panose="020B0604020202020204" pitchFamily="34" charset="0"/>
                <a:hlinkClick r:id="rId4"/>
              </a:rPr>
              <a:t>Helen@abilityteam.com</a:t>
            </a:r>
            <a:endParaRPr lang="en-US" sz="2400" u="sng" dirty="0">
              <a:solidFill>
                <a:srgbClr val="0070C0"/>
              </a:solidFill>
              <a:latin typeface="Arial" panose="020B0604020202020204" pitchFamily="34" charset="0"/>
            </a:endParaRPr>
          </a:p>
          <a:p>
            <a:pPr marL="0" indent="0">
              <a:buNone/>
            </a:pPr>
            <a:r>
              <a:rPr lang="en-US" sz="2400" u="sng" dirty="0">
                <a:solidFill>
                  <a:srgbClr val="0070C0"/>
                </a:solidFill>
                <a:latin typeface="Arial" panose="020B0604020202020204" pitchFamily="34" charset="0"/>
              </a:rPr>
              <a:t>                                       </a:t>
            </a:r>
          </a:p>
          <a:p>
            <a:pPr marL="0" indent="0">
              <a:buNone/>
            </a:pPr>
            <a:r>
              <a:rPr lang="en-US" sz="2400" b="1" dirty="0">
                <a:latin typeface="Arial" panose="020B0604020202020204" pitchFamily="34" charset="0"/>
              </a:rPr>
              <a:t>                       Meetings: 3</a:t>
            </a:r>
            <a:r>
              <a:rPr lang="en-US" sz="2400" b="1" baseline="30000" dirty="0">
                <a:latin typeface="Arial" panose="020B0604020202020204" pitchFamily="34" charset="0"/>
              </a:rPr>
              <a:t>rd</a:t>
            </a:r>
            <a:r>
              <a:rPr lang="en-US" sz="2400" b="1" dirty="0">
                <a:latin typeface="Arial" panose="020B0604020202020204" pitchFamily="34" charset="0"/>
              </a:rPr>
              <a:t> Tuesday of the month, at 4:00 PM.</a:t>
            </a:r>
          </a:p>
          <a:p>
            <a:pPr marL="0" indent="0">
              <a:buNone/>
            </a:pPr>
            <a:r>
              <a:rPr lang="en-US" sz="2400" u="sng" dirty="0">
                <a:solidFill>
                  <a:srgbClr val="0070C0"/>
                </a:solidFill>
                <a:latin typeface="Arial" panose="020B0604020202020204" pitchFamily="34" charset="0"/>
              </a:rPr>
              <a:t>                                     </a:t>
            </a:r>
          </a:p>
          <a:p>
            <a:pPr marL="0" indent="0">
              <a:buNone/>
            </a:pPr>
            <a:r>
              <a:rPr lang="en-US" sz="2400" u="sng" dirty="0">
                <a:solidFill>
                  <a:srgbClr val="0070C0"/>
                </a:solidFill>
                <a:latin typeface="Arial" panose="020B0604020202020204" pitchFamily="34" charset="0"/>
              </a:rPr>
              <a:t>                                                 </a:t>
            </a:r>
            <a:endParaRPr lang="en-US" sz="2400" u="sng" dirty="0">
              <a:solidFill>
                <a:srgbClr val="0070C0"/>
              </a:solidFill>
            </a:endParaRPr>
          </a:p>
        </p:txBody>
      </p:sp>
      <p:sp>
        <p:nvSpPr>
          <p:cNvPr id="5" name="Rectangle 2">
            <a:extLst>
              <a:ext uri="{FF2B5EF4-FFF2-40B4-BE49-F238E27FC236}">
                <a16:creationId xmlns:a16="http://schemas.microsoft.com/office/drawing/2014/main" id="{FB04C701-E9A3-2B36-DFF7-99D215515CA4}"/>
              </a:ext>
            </a:extLst>
          </p:cNvPr>
          <p:cNvSpPr>
            <a:spLocks noChangeArrowheads="1"/>
          </p:cNvSpPr>
          <p:nvPr/>
        </p:nvSpPr>
        <p:spPr bwMode="auto">
          <a:xfrm>
            <a:off x="152400" y="-124599"/>
            <a:ext cx="6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75616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88216-1539-8F3D-DEFF-A84DFF5DE688}"/>
              </a:ext>
            </a:extLst>
          </p:cNvPr>
          <p:cNvSpPr>
            <a:spLocks noGrp="1"/>
          </p:cNvSpPr>
          <p:nvPr>
            <p:ph type="title"/>
          </p:nvPr>
        </p:nvSpPr>
        <p:spPr>
          <a:xfrm>
            <a:off x="838200" y="365126"/>
            <a:ext cx="10515600" cy="482040"/>
          </a:xfrm>
        </p:spPr>
        <p:txBody>
          <a:bodyPr>
            <a:normAutofit fontScale="90000"/>
          </a:bodyPr>
          <a:lstStyle/>
          <a:p>
            <a:r>
              <a:rPr lang="en-US" sz="3200" dirty="0">
                <a:latin typeface="Arial" panose="020B0604020202020204" pitchFamily="34" charset="0"/>
                <a:cs typeface="Arial" panose="020B0604020202020204" pitchFamily="34" charset="0"/>
              </a:rPr>
              <a:t>                      </a:t>
            </a:r>
            <a:r>
              <a:rPr lang="en-US" sz="3200" b="1" dirty="0">
                <a:solidFill>
                  <a:srgbClr val="0070C0"/>
                </a:solidFill>
                <a:latin typeface="Arial" panose="020B0604020202020204" pitchFamily="34" charset="0"/>
                <a:cs typeface="Arial" panose="020B0604020202020204" pitchFamily="34" charset="0"/>
              </a:rPr>
              <a:t>Club Homes II Board of Directors</a:t>
            </a:r>
          </a:p>
        </p:txBody>
      </p:sp>
      <p:sp>
        <p:nvSpPr>
          <p:cNvPr id="3" name="Content Placeholder 2">
            <a:extLst>
              <a:ext uri="{FF2B5EF4-FFF2-40B4-BE49-F238E27FC236}">
                <a16:creationId xmlns:a16="http://schemas.microsoft.com/office/drawing/2014/main" id="{8031F42C-84F5-D6A4-E872-5653DA522EC9}"/>
              </a:ext>
            </a:extLst>
          </p:cNvPr>
          <p:cNvSpPr>
            <a:spLocks noGrp="1"/>
          </p:cNvSpPr>
          <p:nvPr>
            <p:ph idx="1"/>
          </p:nvPr>
        </p:nvSpPr>
        <p:spPr>
          <a:xfrm>
            <a:off x="838200" y="1029447"/>
            <a:ext cx="10515600" cy="5160963"/>
          </a:xfrm>
        </p:spPr>
        <p:txBody>
          <a:bodyPr>
            <a:normAutofit fontScale="92500" lnSpcReduction="10000"/>
          </a:bodyPr>
          <a:lstStyle/>
          <a:p>
            <a:pPr marL="0" marR="0" indent="0">
              <a:spcBef>
                <a:spcPts val="0"/>
              </a:spcBef>
              <a:buNone/>
            </a:pPr>
            <a:endParaRPr lang="en-US" sz="1800" b="1" dirty="0">
              <a:solidFill>
                <a:srgbClr val="5A5754"/>
              </a:solidFill>
              <a:latin typeface="Arial" panose="020B0604020202020204" pitchFamily="34" charset="0"/>
              <a:ea typeface="Times New Roman" panose="02020603050405020304" pitchFamily="18" charset="0"/>
            </a:endParaRPr>
          </a:p>
          <a:p>
            <a:pPr marL="0" marR="0" indent="0">
              <a:spcBef>
                <a:spcPts val="0"/>
              </a:spcBef>
              <a:buNone/>
            </a:pPr>
            <a:r>
              <a:rPr lang="en-US" sz="1800" b="1" dirty="0">
                <a:solidFill>
                  <a:srgbClr val="5A5754"/>
                </a:solidFill>
                <a:latin typeface="Arial" panose="020B0604020202020204" pitchFamily="34" charset="0"/>
                <a:ea typeface="Times New Roman" panose="02020603050405020304" pitchFamily="18" charset="0"/>
              </a:rPr>
              <a:t>                                                         </a:t>
            </a:r>
            <a:r>
              <a:rPr lang="en-US" sz="1800" b="1" dirty="0">
                <a:solidFill>
                  <a:srgbClr val="5A5754"/>
                </a:solidFill>
                <a:effectLst/>
                <a:latin typeface="Arial" panose="020B0604020202020204" pitchFamily="34" charset="0"/>
                <a:ea typeface="Times New Roman" panose="02020603050405020304" pitchFamily="18" charset="0"/>
              </a:rPr>
              <a:t>  </a:t>
            </a:r>
            <a:r>
              <a:rPr lang="en-US" sz="1800" b="1" dirty="0">
                <a:effectLst/>
                <a:latin typeface="Arial" panose="020B0604020202020204" pitchFamily="34" charset="0"/>
                <a:ea typeface="Times New Roman" panose="02020603050405020304" pitchFamily="18" charset="0"/>
              </a:rPr>
              <a:t>      </a:t>
            </a:r>
            <a:r>
              <a:rPr lang="en-US" sz="2400" b="1" dirty="0">
                <a:effectLst/>
                <a:latin typeface="Arial" panose="020B0604020202020204" pitchFamily="34" charset="0"/>
                <a:ea typeface="Times New Roman" panose="02020603050405020304" pitchFamily="18" charset="0"/>
              </a:rPr>
              <a:t>President/Treasurer</a:t>
            </a:r>
            <a:br>
              <a:rPr lang="en-US" sz="2400" b="1" dirty="0">
                <a:solidFill>
                  <a:srgbClr val="5A5754"/>
                </a:solidFill>
                <a:effectLst/>
                <a:latin typeface="Arial" panose="020B0604020202020204" pitchFamily="34" charset="0"/>
                <a:ea typeface="Times New Roman" panose="02020603050405020304" pitchFamily="18" charset="0"/>
              </a:rPr>
            </a:br>
            <a:r>
              <a:rPr lang="en-US" sz="2400" dirty="0">
                <a:effectLst/>
                <a:latin typeface="Arial" panose="020B0604020202020204" pitchFamily="34" charset="0"/>
                <a:ea typeface="Times New Roman" panose="02020603050405020304" pitchFamily="18" charset="0"/>
              </a:rPr>
              <a:t>                                          Neil Cohen   </a:t>
            </a:r>
            <a:r>
              <a:rPr lang="en-US" sz="2400" u="sng" dirty="0">
                <a:solidFill>
                  <a:srgbClr val="000000"/>
                </a:solidFill>
                <a:effectLst/>
                <a:latin typeface="Arial" panose="020B0604020202020204" pitchFamily="34" charset="0"/>
                <a:ea typeface="Times New Roman" panose="02020603050405020304" pitchFamily="18" charset="0"/>
                <a:hlinkClick r:id="rId2"/>
              </a:rPr>
              <a:t>njjml3@yahoo.com</a:t>
            </a:r>
            <a:endParaRPr lang="en-US" sz="2400" u="sng" dirty="0">
              <a:solidFill>
                <a:srgbClr val="000000"/>
              </a:solidFill>
              <a:effectLst/>
              <a:latin typeface="Arial" panose="020B0604020202020204" pitchFamily="34" charset="0"/>
              <a:ea typeface="Times New Roman" panose="02020603050405020304" pitchFamily="18" charset="0"/>
            </a:endParaRPr>
          </a:p>
          <a:p>
            <a:pPr marL="0" marR="0" indent="0">
              <a:spcBef>
                <a:spcPts val="0"/>
              </a:spcBef>
              <a:buNone/>
            </a:pPr>
            <a:r>
              <a:rPr lang="en-US" sz="2400" dirty="0">
                <a:effectLst/>
                <a:latin typeface="Times New Roman" panose="02020603050405020304" pitchFamily="18" charset="0"/>
                <a:ea typeface="Times New Roman" panose="02020603050405020304" pitchFamily="18" charset="0"/>
              </a:rPr>
              <a:t>    </a:t>
            </a:r>
          </a:p>
          <a:p>
            <a:pPr marL="0" marR="0" indent="0">
              <a:spcBef>
                <a:spcPts val="0"/>
              </a:spcBef>
              <a:buNone/>
            </a:pPr>
            <a:r>
              <a:rPr lang="en-US" sz="2400" dirty="0">
                <a:solidFill>
                  <a:srgbClr val="5A5754"/>
                </a:solidFill>
                <a:effectLst/>
                <a:latin typeface="Arial" panose="020B0604020202020204" pitchFamily="34" charset="0"/>
                <a:ea typeface="Times New Roman" panose="02020603050405020304" pitchFamily="18" charset="0"/>
              </a:rPr>
              <a:t>                                                          </a:t>
            </a:r>
            <a:r>
              <a:rPr lang="en-US" sz="2400" b="1" dirty="0">
                <a:effectLst/>
                <a:latin typeface="Arial" panose="020B0604020202020204" pitchFamily="34" charset="0"/>
                <a:ea typeface="Times New Roman" panose="02020603050405020304" pitchFamily="18" charset="0"/>
              </a:rPr>
              <a:t>Vice President </a:t>
            </a:r>
            <a:br>
              <a:rPr lang="en-US" sz="2400" b="1" dirty="0">
                <a:solidFill>
                  <a:srgbClr val="5A5754"/>
                </a:solidFill>
                <a:effectLst/>
                <a:latin typeface="Arial" panose="020B0604020202020204" pitchFamily="34" charset="0"/>
                <a:ea typeface="Times New Roman" panose="02020603050405020304" pitchFamily="18" charset="0"/>
              </a:rPr>
            </a:br>
            <a:r>
              <a:rPr lang="en-US" sz="2400" dirty="0">
                <a:solidFill>
                  <a:srgbClr val="5A5754"/>
                </a:solidFill>
                <a:effectLst/>
                <a:latin typeface="Arial" panose="020B0604020202020204" pitchFamily="34" charset="0"/>
                <a:ea typeface="Times New Roman" panose="02020603050405020304" pitchFamily="18" charset="0"/>
              </a:rPr>
              <a:t>                                        </a:t>
            </a:r>
            <a:r>
              <a:rPr lang="en-US" sz="2400" dirty="0">
                <a:effectLst/>
                <a:latin typeface="Arial" panose="020B0604020202020204" pitchFamily="34" charset="0"/>
                <a:ea typeface="Times New Roman" panose="02020603050405020304" pitchFamily="18" charset="0"/>
              </a:rPr>
              <a:t>Christina Geiser   </a:t>
            </a:r>
            <a:r>
              <a:rPr lang="en-US" sz="2400" u="sng" dirty="0">
                <a:solidFill>
                  <a:srgbClr val="000000"/>
                </a:solidFill>
                <a:effectLst/>
                <a:latin typeface="Arial" panose="020B0604020202020204" pitchFamily="34" charset="0"/>
                <a:ea typeface="Times New Roman" panose="02020603050405020304" pitchFamily="18" charset="0"/>
                <a:hlinkClick r:id="rId3"/>
              </a:rPr>
              <a:t>chriselise19@yahoo.com</a:t>
            </a:r>
            <a:endParaRPr lang="en-US" sz="2400" u="sng" dirty="0">
              <a:solidFill>
                <a:srgbClr val="000000"/>
              </a:solidFill>
              <a:effectLst/>
              <a:latin typeface="Arial" panose="020B0604020202020204" pitchFamily="34" charset="0"/>
              <a:ea typeface="Times New Roman" panose="02020603050405020304" pitchFamily="18" charset="0"/>
            </a:endParaRPr>
          </a:p>
          <a:p>
            <a:pPr marL="0" marR="0" indent="0">
              <a:spcBef>
                <a:spcPts val="0"/>
              </a:spcBef>
              <a:buNone/>
            </a:pPr>
            <a:endParaRPr lang="en-US" sz="2400" dirty="0">
              <a:effectLst/>
              <a:latin typeface="Times New Roman" panose="02020603050405020304" pitchFamily="18" charset="0"/>
              <a:ea typeface="Times New Roman" panose="02020603050405020304" pitchFamily="18" charset="0"/>
            </a:endParaRPr>
          </a:p>
          <a:p>
            <a:pPr marL="0" indent="0">
              <a:spcBef>
                <a:spcPts val="0"/>
              </a:spcBef>
              <a:buNone/>
            </a:pPr>
            <a:r>
              <a:rPr lang="en-US" sz="2400" dirty="0">
                <a:solidFill>
                  <a:srgbClr val="5A5754"/>
                </a:solidFill>
                <a:effectLst/>
                <a:latin typeface="Arial" panose="020B0604020202020204" pitchFamily="34" charset="0"/>
                <a:ea typeface="Times New Roman" panose="02020603050405020304" pitchFamily="18" charset="0"/>
              </a:rPr>
              <a:t>                                                          </a:t>
            </a:r>
            <a:r>
              <a:rPr lang="en-US" sz="2400" b="1" dirty="0">
                <a:effectLst/>
                <a:latin typeface="Arial" panose="020B0604020202020204" pitchFamily="34" charset="0"/>
                <a:ea typeface="Times New Roman" panose="02020603050405020304" pitchFamily="18" charset="0"/>
              </a:rPr>
              <a:t>Secretary</a:t>
            </a:r>
            <a:br>
              <a:rPr lang="en-US" sz="2400" b="1" dirty="0">
                <a:solidFill>
                  <a:srgbClr val="5A5754"/>
                </a:solidFill>
                <a:effectLst/>
                <a:latin typeface="Arial" panose="020B0604020202020204" pitchFamily="34" charset="0"/>
                <a:ea typeface="Times New Roman" panose="02020603050405020304" pitchFamily="18" charset="0"/>
              </a:rPr>
            </a:br>
            <a:r>
              <a:rPr lang="en-US" sz="2400" b="1" dirty="0">
                <a:effectLst/>
                <a:latin typeface="Arial" panose="020B0604020202020204" pitchFamily="34" charset="0"/>
                <a:ea typeface="Times New Roman" panose="02020603050405020304" pitchFamily="18" charset="0"/>
              </a:rPr>
              <a:t>                                                         </a:t>
            </a:r>
            <a:r>
              <a:rPr lang="en-US" sz="2400" dirty="0">
                <a:effectLst/>
                <a:latin typeface="Arial" panose="020B0604020202020204" pitchFamily="34" charset="0"/>
                <a:ea typeface="Times New Roman" panose="02020603050405020304" pitchFamily="18" charset="0"/>
              </a:rPr>
              <a:t>Elaine Beck</a:t>
            </a:r>
            <a:r>
              <a:rPr lang="en-US" sz="2400" dirty="0">
                <a:solidFill>
                  <a:srgbClr val="5A5754"/>
                </a:solidFill>
                <a:effectLst/>
                <a:latin typeface="Arial" panose="020B0604020202020204" pitchFamily="34" charset="0"/>
                <a:ea typeface="Times New Roman" panose="02020603050405020304" pitchFamily="18" charset="0"/>
              </a:rPr>
              <a:t> </a:t>
            </a:r>
          </a:p>
          <a:p>
            <a:pPr marL="0" indent="0">
              <a:spcBef>
                <a:spcPts val="0"/>
              </a:spcBef>
              <a:buNone/>
            </a:pPr>
            <a:endParaRPr lang="en-US" sz="2400" dirty="0">
              <a:effectLst/>
              <a:latin typeface="Times New Roman" panose="02020603050405020304" pitchFamily="18" charset="0"/>
              <a:ea typeface="Times New Roman" panose="02020603050405020304" pitchFamily="18" charset="0"/>
            </a:endParaRPr>
          </a:p>
          <a:p>
            <a:pPr marL="0" marR="0" indent="0">
              <a:spcBef>
                <a:spcPts val="0"/>
              </a:spcBef>
              <a:buNone/>
            </a:pPr>
            <a:r>
              <a:rPr lang="en-US" sz="2400" dirty="0">
                <a:solidFill>
                  <a:srgbClr val="5A5754"/>
                </a:solidFill>
                <a:effectLst/>
                <a:latin typeface="Arial" panose="020B0604020202020204" pitchFamily="34" charset="0"/>
                <a:ea typeface="Times New Roman" panose="02020603050405020304" pitchFamily="18" charset="0"/>
              </a:rPr>
              <a:t>                                                         </a:t>
            </a:r>
            <a:r>
              <a:rPr lang="en-US" sz="2400" b="1" dirty="0">
                <a:effectLst/>
                <a:latin typeface="Arial" panose="020B0604020202020204" pitchFamily="34" charset="0"/>
                <a:ea typeface="Times New Roman" panose="02020603050405020304" pitchFamily="18" charset="0"/>
              </a:rPr>
              <a:t>Director  </a:t>
            </a:r>
            <a:r>
              <a:rPr lang="en-US" sz="2600" dirty="0">
                <a:effectLst/>
                <a:latin typeface="Arial" panose="020B0604020202020204" pitchFamily="34" charset="0"/>
                <a:ea typeface="Times New Roman" panose="02020603050405020304" pitchFamily="18" charset="0"/>
              </a:rPr>
              <a:t>*vacant </a:t>
            </a:r>
          </a:p>
          <a:p>
            <a:pPr marL="0" marR="0" indent="0">
              <a:spcBef>
                <a:spcPts val="0"/>
              </a:spcBef>
              <a:buNone/>
            </a:pPr>
            <a:endParaRPr lang="en-US" sz="2600" dirty="0">
              <a:effectLst/>
              <a:latin typeface="Times New Roman" panose="02020603050405020304" pitchFamily="18" charset="0"/>
              <a:ea typeface="Times New Roman" panose="02020603050405020304" pitchFamily="18" charset="0"/>
            </a:endParaRPr>
          </a:p>
          <a:p>
            <a:pPr marL="0" marR="0" indent="0">
              <a:spcBef>
                <a:spcPts val="0"/>
              </a:spcBef>
              <a:buNone/>
            </a:pPr>
            <a:r>
              <a:rPr lang="en-US" sz="1800" b="1" dirty="0">
                <a:solidFill>
                  <a:srgbClr val="000000"/>
                </a:solidFill>
                <a:effectLst/>
                <a:latin typeface="Arial" panose="020B0604020202020204" pitchFamily="34" charset="0"/>
                <a:ea typeface="Times New Roman" panose="02020603050405020304" pitchFamily="18" charset="0"/>
              </a:rPr>
              <a:t>                                                  </a:t>
            </a:r>
            <a:r>
              <a:rPr lang="en-US" sz="2400" b="1" dirty="0">
                <a:solidFill>
                  <a:srgbClr val="000000"/>
                </a:solidFill>
                <a:effectLst/>
                <a:latin typeface="Arial" panose="020B0604020202020204" pitchFamily="34" charset="0"/>
                <a:ea typeface="Times New Roman" panose="02020603050405020304" pitchFamily="18" charset="0"/>
              </a:rPr>
              <a:t>Property Management: </a:t>
            </a:r>
            <a:r>
              <a:rPr lang="en-US" sz="2400" dirty="0">
                <a:solidFill>
                  <a:srgbClr val="000000"/>
                </a:solidFill>
                <a:effectLst/>
                <a:latin typeface="Arial" panose="020B0604020202020204" pitchFamily="34" charset="0"/>
                <a:ea typeface="Times New Roman" panose="02020603050405020304" pitchFamily="18" charset="0"/>
              </a:rPr>
              <a:t>Sandcastle  </a:t>
            </a:r>
            <a:r>
              <a:rPr lang="en-US" sz="2400" b="1" dirty="0">
                <a:solidFill>
                  <a:srgbClr val="000000"/>
                </a:solidFill>
                <a:effectLst/>
                <a:latin typeface="Arial" panose="020B0604020202020204" pitchFamily="34" charset="0"/>
                <a:ea typeface="Times New Roman" panose="02020603050405020304" pitchFamily="18" charset="0"/>
              </a:rPr>
              <a:t> </a:t>
            </a:r>
          </a:p>
          <a:p>
            <a:pPr marL="0" marR="0" indent="0">
              <a:spcBef>
                <a:spcPts val="0"/>
              </a:spcBef>
              <a:buNone/>
            </a:pPr>
            <a:r>
              <a:rPr lang="en-US" sz="2400" b="1" dirty="0">
                <a:solidFill>
                  <a:srgbClr val="000000"/>
                </a:solidFill>
                <a:effectLst/>
                <a:latin typeface="Arial" panose="020B060402020202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0" marR="0" indent="0">
              <a:spcBef>
                <a:spcPts val="0"/>
              </a:spcBef>
              <a:buNone/>
            </a:pPr>
            <a:r>
              <a:rPr lang="en-US" sz="2400" b="1" dirty="0">
                <a:solidFill>
                  <a:srgbClr val="000000"/>
                </a:solidFill>
                <a:effectLst/>
                <a:latin typeface="Arial" panose="020B0604020202020204" pitchFamily="34" charset="0"/>
                <a:ea typeface="Times New Roman" panose="02020603050405020304" pitchFamily="18" charset="0"/>
              </a:rPr>
              <a:t>                             </a:t>
            </a:r>
            <a:r>
              <a:rPr lang="en-US" sz="2400" dirty="0">
                <a:solidFill>
                  <a:srgbClr val="000000"/>
                </a:solidFill>
                <a:effectLst/>
                <a:latin typeface="Arial" panose="020B0604020202020204" pitchFamily="34" charset="0"/>
                <a:ea typeface="Times New Roman" panose="02020603050405020304" pitchFamily="18" charset="0"/>
              </a:rPr>
              <a:t>Rebecca O'Brien, CAM  </a:t>
            </a:r>
            <a:r>
              <a:rPr lang="en-US" sz="2400" b="1" u="sng" dirty="0">
                <a:solidFill>
                  <a:srgbClr val="61666D"/>
                </a:solidFill>
                <a:effectLst/>
                <a:latin typeface="Arial" panose="020B0604020202020204" pitchFamily="34" charset="0"/>
                <a:ea typeface="Times New Roman" panose="02020603050405020304" pitchFamily="18" charset="0"/>
                <a:hlinkClick r:id="rId4"/>
              </a:rPr>
              <a:t>rebeccao@sandcastlecm.com</a:t>
            </a:r>
            <a:endParaRPr lang="en-US" sz="2400" b="1" u="sng" dirty="0">
              <a:solidFill>
                <a:srgbClr val="61666D"/>
              </a:solidFill>
              <a:effectLst/>
              <a:latin typeface="Arial" panose="020B0604020202020204" pitchFamily="34" charset="0"/>
              <a:ea typeface="Times New Roman" panose="02020603050405020304" pitchFamily="18" charset="0"/>
            </a:endParaRPr>
          </a:p>
          <a:p>
            <a:pPr marL="0" marR="0" indent="0">
              <a:spcBef>
                <a:spcPts val="0"/>
              </a:spcBef>
              <a:buNone/>
            </a:pPr>
            <a:endParaRPr lang="en-US" sz="2400" b="1" u="sng" dirty="0">
              <a:solidFill>
                <a:srgbClr val="61666D"/>
              </a:solidFill>
              <a:effectLst/>
              <a:latin typeface="Arial" panose="020B0604020202020204" pitchFamily="34" charset="0"/>
              <a:ea typeface="Times New Roman" panose="02020603050405020304" pitchFamily="18" charset="0"/>
            </a:endParaRPr>
          </a:p>
          <a:p>
            <a:pPr marL="0" marR="0" indent="0">
              <a:spcBef>
                <a:spcPts val="0"/>
              </a:spcBef>
              <a:buNone/>
            </a:pPr>
            <a:r>
              <a:rPr lang="en-US" sz="2400" b="1" dirty="0">
                <a:latin typeface="Arial" panose="020B0604020202020204" pitchFamily="34" charset="0"/>
                <a:ea typeface="Times New Roman" panose="02020603050405020304" pitchFamily="18" charset="0"/>
              </a:rPr>
              <a:t>                          Meetings: Every 3rd Thursday of the Month at 6:00 PM.</a:t>
            </a:r>
          </a:p>
          <a:p>
            <a:pPr marL="0" marR="0" indent="0">
              <a:spcBef>
                <a:spcPts val="0"/>
              </a:spcBef>
              <a:buNone/>
            </a:pPr>
            <a:r>
              <a:rPr lang="en-US" sz="2400" b="1" dirty="0">
                <a:effectLst/>
                <a:latin typeface="Arial" panose="020B0604020202020204" pitchFamily="34" charset="0"/>
                <a:ea typeface="Times New Roman" panose="02020603050405020304" pitchFamily="18" charset="0"/>
              </a:rPr>
              <a:t>                                               (cancelled for summer)</a:t>
            </a:r>
          </a:p>
          <a:p>
            <a:pPr marL="0" marR="0" indent="0">
              <a:spcBef>
                <a:spcPts val="0"/>
              </a:spcBef>
              <a:buNone/>
            </a:pPr>
            <a:endParaRPr lang="en-US" sz="2400" b="1" u="sng" dirty="0">
              <a:solidFill>
                <a:srgbClr val="61666D"/>
              </a:solidFill>
              <a:effectLst/>
              <a:latin typeface="Arial" panose="020B0604020202020204" pitchFamily="34" charset="0"/>
              <a:ea typeface="Times New Roman" panose="02020603050405020304" pitchFamily="18" charset="0"/>
            </a:endParaRPr>
          </a:p>
          <a:p>
            <a:pPr marL="0" marR="0" indent="0">
              <a:spcBef>
                <a:spcPts val="0"/>
              </a:spcBef>
              <a:buNone/>
            </a:pPr>
            <a:endParaRPr lang="en-US" sz="2400" dirty="0"/>
          </a:p>
        </p:txBody>
      </p:sp>
    </p:spTree>
    <p:extLst>
      <p:ext uri="{BB962C8B-B14F-4D97-AF65-F5344CB8AC3E}">
        <p14:creationId xmlns:p14="http://schemas.microsoft.com/office/powerpoint/2010/main" val="2934476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095B8-9DFF-D232-A40F-A127B5D7E261}"/>
              </a:ext>
            </a:extLst>
          </p:cNvPr>
          <p:cNvSpPr>
            <a:spLocks noGrp="1"/>
          </p:cNvSpPr>
          <p:nvPr>
            <p:ph type="title"/>
          </p:nvPr>
        </p:nvSpPr>
        <p:spPr>
          <a:xfrm>
            <a:off x="838200" y="365126"/>
            <a:ext cx="10515600" cy="791322"/>
          </a:xfrm>
        </p:spPr>
        <p:txBody>
          <a:bodyPr/>
          <a:lstStyle/>
          <a:p>
            <a:r>
              <a:rPr lang="en-US" dirty="0"/>
              <a:t>              </a:t>
            </a:r>
            <a:r>
              <a:rPr lang="en-US" sz="3600" dirty="0">
                <a:solidFill>
                  <a:srgbClr val="0070C0"/>
                </a:solidFill>
                <a:latin typeface="Arial" panose="020B0604020202020204" pitchFamily="34" charset="0"/>
                <a:cs typeface="Arial" panose="020B0604020202020204" pitchFamily="34" charset="0"/>
              </a:rPr>
              <a:t>Club Homes III Board of Directors</a:t>
            </a:r>
          </a:p>
        </p:txBody>
      </p:sp>
      <p:sp>
        <p:nvSpPr>
          <p:cNvPr id="3" name="Content Placeholder 2">
            <a:extLst>
              <a:ext uri="{FF2B5EF4-FFF2-40B4-BE49-F238E27FC236}">
                <a16:creationId xmlns:a16="http://schemas.microsoft.com/office/drawing/2014/main" id="{F69230A8-AAC6-0217-EF02-721751D20307}"/>
              </a:ext>
            </a:extLst>
          </p:cNvPr>
          <p:cNvSpPr>
            <a:spLocks noGrp="1"/>
          </p:cNvSpPr>
          <p:nvPr>
            <p:ph idx="1"/>
          </p:nvPr>
        </p:nvSpPr>
        <p:spPr>
          <a:xfrm>
            <a:off x="838200" y="1156448"/>
            <a:ext cx="10515600" cy="5033962"/>
          </a:xfrm>
        </p:spPr>
        <p:txBody>
          <a:bodyPr>
            <a:normAutofit fontScale="92500" lnSpcReduction="10000"/>
          </a:bodyPr>
          <a:lstStyle/>
          <a:p>
            <a:pPr marL="0" marR="0" indent="0">
              <a:spcBef>
                <a:spcPts val="0"/>
              </a:spcBef>
              <a:buNone/>
            </a:pPr>
            <a:r>
              <a:rPr lang="en-US" sz="1800" dirty="0">
                <a:effectLst/>
                <a:latin typeface="Times New Roman" panose="02020603050405020304" pitchFamily="18" charset="0"/>
                <a:ea typeface="Times New Roman" panose="02020603050405020304" pitchFamily="18" charset="0"/>
              </a:rPr>
              <a:t>      </a:t>
            </a:r>
          </a:p>
          <a:p>
            <a:pPr marL="0" marR="0" indent="0">
              <a:spcBef>
                <a:spcPts val="0"/>
              </a:spcBef>
              <a:buNone/>
            </a:pPr>
            <a:r>
              <a:rPr lang="en-US" sz="1800" b="1" dirty="0">
                <a:effectLst/>
                <a:latin typeface="Arial" panose="020B0604020202020204" pitchFamily="34" charset="0"/>
                <a:ea typeface="Times New Roman" panose="02020603050405020304" pitchFamily="18" charset="0"/>
              </a:rPr>
              <a:t>                                                                          </a:t>
            </a:r>
            <a:r>
              <a:rPr lang="en-US" sz="2400" b="1" dirty="0">
                <a:effectLst/>
                <a:latin typeface="Arial" panose="020B0604020202020204" pitchFamily="34" charset="0"/>
                <a:ea typeface="Times New Roman" panose="02020603050405020304" pitchFamily="18" charset="0"/>
                <a:cs typeface="Arial" panose="020B0604020202020204" pitchFamily="34" charset="0"/>
              </a:rPr>
              <a:t>President</a:t>
            </a:r>
            <a:br>
              <a:rPr lang="en-US" sz="2400" dirty="0">
                <a:solidFill>
                  <a:srgbClr val="5A5754"/>
                </a:solidFill>
                <a:effectLst/>
                <a:latin typeface="Arial" panose="020B0604020202020204" pitchFamily="34" charset="0"/>
                <a:ea typeface="Times New Roman" panose="02020603050405020304" pitchFamily="18" charset="0"/>
                <a:cs typeface="Arial" panose="020B0604020202020204" pitchFamily="34" charset="0"/>
              </a:rPr>
            </a:br>
            <a:r>
              <a:rPr lang="en-US" sz="2400" dirty="0">
                <a:solidFill>
                  <a:srgbClr val="5A5754"/>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a:solidFill>
                  <a:srgbClr val="80808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a:effectLst/>
                <a:latin typeface="Arial" panose="020B0604020202020204" pitchFamily="34" charset="0"/>
                <a:ea typeface="Times New Roman" panose="02020603050405020304" pitchFamily="18" charset="0"/>
                <a:cs typeface="Arial" panose="020B0604020202020204" pitchFamily="34" charset="0"/>
              </a:rPr>
              <a:t>Ron Purvis    </a:t>
            </a:r>
            <a:r>
              <a:rPr lang="en-US" sz="24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2"/>
              </a:rPr>
              <a:t>Laam67@outlook.com</a:t>
            </a:r>
            <a:endParaRPr lang="en-US" sz="24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buNone/>
            </a:pPr>
            <a:r>
              <a:rPr lang="en-US" sz="24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buNone/>
            </a:pPr>
            <a:r>
              <a:rPr lang="en-US" sz="2400" dirty="0">
                <a:solidFill>
                  <a:srgbClr val="5A5754"/>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a:effectLst/>
                <a:latin typeface="Arial" panose="020B0604020202020204" pitchFamily="34" charset="0"/>
                <a:ea typeface="Times New Roman" panose="02020603050405020304" pitchFamily="18" charset="0"/>
                <a:cs typeface="Arial" panose="020B0604020202020204" pitchFamily="34" charset="0"/>
              </a:rPr>
              <a:t>Vice President</a:t>
            </a:r>
            <a:br>
              <a:rPr lang="en-US" sz="2400" dirty="0">
                <a:solidFill>
                  <a:srgbClr val="5A5754"/>
                </a:solidFill>
                <a:effectLst/>
                <a:latin typeface="Arial" panose="020B0604020202020204" pitchFamily="34" charset="0"/>
                <a:ea typeface="Times New Roman" panose="02020603050405020304" pitchFamily="18" charset="0"/>
                <a:cs typeface="Arial" panose="020B0604020202020204" pitchFamily="34" charset="0"/>
              </a:rPr>
            </a:br>
            <a:r>
              <a:rPr lang="en-US" sz="2400" dirty="0">
                <a:solidFill>
                  <a:srgbClr val="5A5754"/>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a:effectLst/>
                <a:latin typeface="Arial" panose="020B0604020202020204" pitchFamily="34" charset="0"/>
                <a:ea typeface="Times New Roman" panose="02020603050405020304" pitchFamily="18" charset="0"/>
                <a:cs typeface="Arial" panose="020B0604020202020204" pitchFamily="34" charset="0"/>
              </a:rPr>
              <a:t>Fran MacPhail   </a:t>
            </a:r>
            <a:r>
              <a:rPr lang="en-US" sz="24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3"/>
              </a:rPr>
              <a:t>Jknfr90@gmail.com</a:t>
            </a:r>
            <a:endParaRPr lang="en-US" sz="24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buNone/>
            </a:pPr>
            <a:r>
              <a:rPr lang="en-US" sz="24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buNone/>
            </a:pPr>
            <a:r>
              <a:rPr lang="en-US" sz="2400" dirty="0">
                <a:solidFill>
                  <a:srgbClr val="5A5754"/>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a:effectLst/>
                <a:latin typeface="Arial" panose="020B0604020202020204" pitchFamily="34" charset="0"/>
                <a:ea typeface="Times New Roman" panose="02020603050405020304" pitchFamily="18" charset="0"/>
                <a:cs typeface="Arial" panose="020B0604020202020204" pitchFamily="34" charset="0"/>
              </a:rPr>
              <a:t>Secretary</a:t>
            </a:r>
            <a:br>
              <a:rPr lang="en-US" sz="2400" dirty="0">
                <a:solidFill>
                  <a:srgbClr val="5A5754"/>
                </a:solidFill>
                <a:effectLst/>
                <a:latin typeface="Arial" panose="020B0604020202020204" pitchFamily="34" charset="0"/>
                <a:ea typeface="Times New Roman" panose="02020603050405020304" pitchFamily="18" charset="0"/>
                <a:cs typeface="Arial" panose="020B0604020202020204" pitchFamily="34" charset="0"/>
              </a:rPr>
            </a:br>
            <a:r>
              <a:rPr lang="en-US" sz="2400" dirty="0">
                <a:solidFill>
                  <a:srgbClr val="5A5754"/>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a:effectLst/>
                <a:latin typeface="Arial" panose="020B0604020202020204" pitchFamily="34" charset="0"/>
                <a:ea typeface="Times New Roman" panose="02020603050405020304" pitchFamily="18" charset="0"/>
                <a:cs typeface="Arial" panose="020B0604020202020204" pitchFamily="34" charset="0"/>
              </a:rPr>
              <a:t>George Coombs   </a:t>
            </a:r>
            <a:r>
              <a:rPr lang="en-US" sz="24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4"/>
              </a:rPr>
              <a:t>gfcoombs@gmail.com</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200" b="0" i="0" dirty="0">
              <a:effectLst/>
              <a:latin typeface="Arial" panose="020B0604020202020204" pitchFamily="34" charset="0"/>
              <a:cs typeface="Arial" panose="020B0604020202020204" pitchFamily="34" charset="0"/>
            </a:endParaRPr>
          </a:p>
          <a:p>
            <a:pPr marL="0" marR="0" indent="0">
              <a:spcBef>
                <a:spcPts val="0"/>
              </a:spcBef>
              <a:buNone/>
            </a:pPr>
            <a:r>
              <a:rPr lang="en-US" sz="2200" dirty="0">
                <a:latin typeface="Arial" panose="020B0604020202020204" pitchFamily="34" charset="0"/>
                <a:cs typeface="Arial" panose="020B0604020202020204" pitchFamily="34" charset="0"/>
              </a:rPr>
              <a:t>                                      </a:t>
            </a:r>
            <a:endParaRPr lang="en-US" sz="2400" u="sng"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buNone/>
            </a:pPr>
            <a:r>
              <a:rPr lang="en-US" sz="2400" dirty="0">
                <a:solidFill>
                  <a:srgbClr val="5A5754"/>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a:effectLst/>
                <a:latin typeface="Arial" panose="020B0604020202020204" pitchFamily="34" charset="0"/>
                <a:ea typeface="Times New Roman" panose="02020603050405020304" pitchFamily="18" charset="0"/>
                <a:cs typeface="Arial" panose="020B0604020202020204" pitchFamily="34" charset="0"/>
              </a:rPr>
              <a:t>Property Management</a:t>
            </a:r>
            <a:r>
              <a:rPr lang="en-US" sz="2400" b="1" dirty="0">
                <a:solidFill>
                  <a:srgbClr val="5A5754"/>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a:effectLst/>
                <a:latin typeface="Arial" panose="020B0604020202020204" pitchFamily="34" charset="0"/>
                <a:ea typeface="Times New Roman" panose="02020603050405020304" pitchFamily="18" charset="0"/>
                <a:cs typeface="Arial" panose="020B0604020202020204" pitchFamily="34" charset="0"/>
              </a:rPr>
              <a:t>Sandcastle</a:t>
            </a:r>
          </a:p>
          <a:p>
            <a:pPr marL="0" marR="0" indent="0">
              <a:spcBef>
                <a:spcPts val="0"/>
              </a:spcBef>
              <a:buNone/>
            </a:pP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buNone/>
            </a:pPr>
            <a:r>
              <a:rPr lang="en-US" sz="2400" b="1" dirty="0">
                <a:solidFill>
                  <a:srgbClr val="5A5754"/>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a:effectLst/>
                <a:latin typeface="Arial" panose="020B0604020202020204" pitchFamily="34" charset="0"/>
                <a:ea typeface="Times New Roman" panose="02020603050405020304" pitchFamily="18" charset="0"/>
                <a:cs typeface="Arial" panose="020B0604020202020204" pitchFamily="34" charset="0"/>
              </a:rPr>
              <a:t>Rebecca O'Brien, CAM  </a:t>
            </a:r>
            <a:r>
              <a:rPr lang="en-US" sz="2400" b="1" u="sng" dirty="0">
                <a:solidFill>
                  <a:srgbClr val="61666D"/>
                </a:solidFill>
                <a:effectLst/>
                <a:latin typeface="Arial" panose="020B0604020202020204" pitchFamily="34" charset="0"/>
                <a:ea typeface="Times New Roman" panose="02020603050405020304" pitchFamily="18" charset="0"/>
                <a:cs typeface="Arial" panose="020B0604020202020204" pitchFamily="34" charset="0"/>
                <a:hlinkClick r:id="rId5"/>
              </a:rPr>
              <a:t>rebeccao@sandcastlecm.com</a:t>
            </a:r>
            <a:endParaRPr lang="en-US" sz="2400" b="1" u="sng" dirty="0">
              <a:solidFill>
                <a:srgbClr val="61666D"/>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buNone/>
            </a:pPr>
            <a:endParaRPr lang="en-US" sz="2400" b="1" u="sng" dirty="0">
              <a:solidFill>
                <a:srgbClr val="61666D"/>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buNone/>
            </a:pPr>
            <a:r>
              <a:rPr lang="en-US" sz="2400" b="1" dirty="0">
                <a:effectLst/>
                <a:latin typeface="Arial" panose="020B0604020202020204" pitchFamily="34" charset="0"/>
                <a:ea typeface="Times New Roman" panose="02020603050405020304" pitchFamily="18" charset="0"/>
                <a:cs typeface="Arial" panose="020B0604020202020204" pitchFamily="34" charset="0"/>
              </a:rPr>
              <a:t>  Meetings: 3</a:t>
            </a:r>
            <a:r>
              <a:rPr lang="en-US" sz="2400" b="1" baseline="30000" dirty="0">
                <a:effectLst/>
                <a:latin typeface="Arial" panose="020B0604020202020204" pitchFamily="34" charset="0"/>
                <a:ea typeface="Times New Roman" panose="02020603050405020304" pitchFamily="18" charset="0"/>
                <a:cs typeface="Arial" panose="020B0604020202020204" pitchFamily="34" charset="0"/>
              </a:rPr>
              <a:t>rd</a:t>
            </a:r>
            <a:r>
              <a:rPr lang="en-US" sz="2400" b="1" dirty="0">
                <a:effectLst/>
                <a:latin typeface="Arial" panose="020B0604020202020204" pitchFamily="34" charset="0"/>
                <a:ea typeface="Times New Roman" panose="02020603050405020304" pitchFamily="18" charset="0"/>
                <a:cs typeface="Arial" panose="020B0604020202020204" pitchFamily="34" charset="0"/>
              </a:rPr>
              <a:t> Wednesday of each month, at 3:30 PM, at the HG Community                Center, unless otherwise posted.</a:t>
            </a:r>
          </a:p>
          <a:p>
            <a:pPr marL="0" marR="0" indent="0">
              <a:spcBef>
                <a:spcPts val="0"/>
              </a:spcBef>
              <a:buNone/>
            </a:pPr>
            <a:r>
              <a:rPr lang="en-US" sz="1800" b="1" dirty="0">
                <a:solidFill>
                  <a:srgbClr val="5A5754"/>
                </a:solidFill>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buNone/>
            </a:pP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72198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A0AE4-EFED-704B-BAC6-D4872CB1F48D}"/>
              </a:ext>
            </a:extLst>
          </p:cNvPr>
          <p:cNvSpPr>
            <a:spLocks noGrp="1"/>
          </p:cNvSpPr>
          <p:nvPr>
            <p:ph type="title"/>
          </p:nvPr>
        </p:nvSpPr>
        <p:spPr>
          <a:xfrm>
            <a:off x="838200" y="365126"/>
            <a:ext cx="10515600" cy="737534"/>
          </a:xfrm>
        </p:spPr>
        <p:txBody>
          <a:bodyPr/>
          <a:lstStyle/>
          <a:p>
            <a:r>
              <a:rPr lang="en-US" dirty="0"/>
              <a:t>                 </a:t>
            </a:r>
            <a:r>
              <a:rPr lang="en-US" sz="3600" dirty="0">
                <a:solidFill>
                  <a:srgbClr val="0070C0"/>
                </a:solidFill>
                <a:latin typeface="Arial" panose="020B0604020202020204" pitchFamily="34" charset="0"/>
                <a:cs typeface="Arial" panose="020B0604020202020204" pitchFamily="34" charset="0"/>
              </a:rPr>
              <a:t>Club Homes IV Board of Directors</a:t>
            </a:r>
          </a:p>
        </p:txBody>
      </p:sp>
      <p:sp>
        <p:nvSpPr>
          <p:cNvPr id="3" name="Content Placeholder 2">
            <a:extLst>
              <a:ext uri="{FF2B5EF4-FFF2-40B4-BE49-F238E27FC236}">
                <a16:creationId xmlns:a16="http://schemas.microsoft.com/office/drawing/2014/main" id="{FB55C7D8-6528-0C89-FA32-C48A46599C3B}"/>
              </a:ext>
            </a:extLst>
          </p:cNvPr>
          <p:cNvSpPr>
            <a:spLocks noGrp="1"/>
          </p:cNvSpPr>
          <p:nvPr>
            <p:ph idx="1"/>
          </p:nvPr>
        </p:nvSpPr>
        <p:spPr>
          <a:xfrm>
            <a:off x="785813" y="1102660"/>
            <a:ext cx="10567987" cy="5087750"/>
          </a:xfrm>
        </p:spPr>
        <p:txBody>
          <a:bodyPr>
            <a:normAutofit lnSpcReduction="10000"/>
          </a:bodyPr>
          <a:lstStyle/>
          <a:p>
            <a:pPr marL="0" marR="0" indent="0">
              <a:spcBef>
                <a:spcPts val="0"/>
              </a:spcBef>
              <a:buNone/>
            </a:pPr>
            <a:r>
              <a:rPr lang="en-US" sz="2400" dirty="0">
                <a:solidFill>
                  <a:srgbClr val="5A5754"/>
                </a:solidFill>
                <a:latin typeface="Verdana" panose="020B0604030504040204" pitchFamily="34" charset="0"/>
                <a:ea typeface="Times New Roman" panose="02020603050405020304" pitchFamily="18" charset="0"/>
              </a:rPr>
              <a:t>                                         </a:t>
            </a:r>
            <a:r>
              <a:rPr lang="en-US" sz="2400" b="1" dirty="0">
                <a:latin typeface="Arial" panose="020B0604020202020204" pitchFamily="34" charset="0"/>
                <a:ea typeface="Times New Roman" panose="02020603050405020304" pitchFamily="18" charset="0"/>
                <a:cs typeface="Arial" panose="020B0604020202020204" pitchFamily="34" charset="0"/>
              </a:rPr>
              <a:t>President</a:t>
            </a:r>
            <a:br>
              <a:rPr lang="en-US" sz="2400" b="1" dirty="0">
                <a:latin typeface="Arial" panose="020B0604020202020204" pitchFamily="34" charset="0"/>
                <a:ea typeface="Times New Roman" panose="02020603050405020304" pitchFamily="18" charset="0"/>
                <a:cs typeface="Arial" panose="020B0604020202020204" pitchFamily="34" charset="0"/>
              </a:rPr>
            </a:br>
            <a:r>
              <a:rPr lang="en-US" sz="2400" dirty="0">
                <a:solidFill>
                  <a:srgbClr val="5A5754"/>
                </a:solidFill>
                <a:latin typeface="Arial" panose="020B0604020202020204" pitchFamily="34" charset="0"/>
                <a:ea typeface="Times New Roman" panose="02020603050405020304" pitchFamily="18" charset="0"/>
                <a:cs typeface="Arial" panose="020B0604020202020204" pitchFamily="34" charset="0"/>
              </a:rPr>
              <a:t>                                      </a:t>
            </a:r>
            <a:r>
              <a:rPr lang="en-US" sz="2400" dirty="0">
                <a:latin typeface="Arial" panose="020B0604020202020204" pitchFamily="34" charset="0"/>
                <a:ea typeface="Times New Roman" panose="02020603050405020304" pitchFamily="18" charset="0"/>
                <a:cs typeface="Arial" panose="020B0604020202020204" pitchFamily="34" charset="0"/>
              </a:rPr>
              <a:t>Bessie </a:t>
            </a:r>
            <a:r>
              <a:rPr lang="en-US" sz="2400" dirty="0" err="1">
                <a:latin typeface="Arial" panose="020B0604020202020204" pitchFamily="34" charset="0"/>
                <a:ea typeface="Times New Roman" panose="02020603050405020304" pitchFamily="18" charset="0"/>
                <a:cs typeface="Arial" panose="020B0604020202020204" pitchFamily="34" charset="0"/>
              </a:rPr>
              <a:t>Jarjoura</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u="sng" dirty="0" err="1">
                <a:solidFill>
                  <a:srgbClr val="0070C0"/>
                </a:solidFill>
                <a:latin typeface="Arial" panose="020B0604020202020204" pitchFamily="34" charset="0"/>
                <a:ea typeface="Calibri" panose="020F0502020204030204" pitchFamily="34" charset="0"/>
              </a:rPr>
              <a:t>ggeobesd@yahoo,com</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buNone/>
            </a:pP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buNone/>
            </a:pPr>
            <a:r>
              <a:rPr lang="en-US" sz="2400" dirty="0">
                <a:solidFill>
                  <a:srgbClr val="5A5754"/>
                </a:solidFill>
                <a:latin typeface="Arial" panose="020B0604020202020204" pitchFamily="34" charset="0"/>
                <a:ea typeface="Times New Roman" panose="02020603050405020304" pitchFamily="18" charset="0"/>
                <a:cs typeface="Arial" panose="020B0604020202020204" pitchFamily="34" charset="0"/>
              </a:rPr>
              <a:t>                                                 </a:t>
            </a:r>
            <a:r>
              <a:rPr lang="en-US" sz="2400" b="1" dirty="0">
                <a:latin typeface="Arial" panose="020B0604020202020204" pitchFamily="34" charset="0"/>
                <a:ea typeface="Times New Roman" panose="02020603050405020304" pitchFamily="18" charset="0"/>
                <a:cs typeface="Arial" panose="020B0604020202020204" pitchFamily="34" charset="0"/>
              </a:rPr>
              <a:t>Vice President</a:t>
            </a:r>
            <a:br>
              <a:rPr lang="en-US" sz="2400" dirty="0">
                <a:solidFill>
                  <a:srgbClr val="5A5754"/>
                </a:solidFill>
                <a:latin typeface="Arial" panose="020B0604020202020204" pitchFamily="34" charset="0"/>
                <a:ea typeface="Times New Roman" panose="02020603050405020304" pitchFamily="18" charset="0"/>
                <a:cs typeface="Arial" panose="020B0604020202020204" pitchFamily="34" charset="0"/>
              </a:rPr>
            </a:br>
            <a:r>
              <a:rPr lang="en-US" sz="2400" dirty="0">
                <a:solidFill>
                  <a:srgbClr val="5A5754"/>
                </a:solidFill>
                <a:latin typeface="Arial" panose="020B0604020202020204" pitchFamily="34" charset="0"/>
                <a:ea typeface="Times New Roman" panose="02020603050405020304" pitchFamily="18" charset="0"/>
                <a:cs typeface="Arial" panose="020B0604020202020204" pitchFamily="34" charset="0"/>
              </a:rPr>
              <a:t>                                             </a:t>
            </a:r>
            <a:r>
              <a:rPr lang="en-US" sz="2400" dirty="0">
                <a:latin typeface="Arial" panose="020B0604020202020204" pitchFamily="34" charset="0"/>
                <a:ea typeface="Times New Roman" panose="02020603050405020304" pitchFamily="18" charset="0"/>
                <a:cs typeface="Arial" panose="020B0604020202020204" pitchFamily="34" charset="0"/>
              </a:rPr>
              <a:t>Anthony </a:t>
            </a:r>
            <a:r>
              <a:rPr lang="en-US" sz="2400" dirty="0" err="1">
                <a:latin typeface="Arial" panose="020B0604020202020204" pitchFamily="34" charset="0"/>
                <a:ea typeface="Times New Roman" panose="02020603050405020304" pitchFamily="18" charset="0"/>
                <a:cs typeface="Arial" panose="020B0604020202020204" pitchFamily="34" charset="0"/>
              </a:rPr>
              <a:t>Benevenrok</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buNone/>
            </a:pPr>
            <a:r>
              <a:rPr lang="en-US" sz="2400" dirty="0">
                <a:latin typeface="Arial" panose="020B0604020202020204" pitchFamily="34" charset="0"/>
                <a:ea typeface="Times New Roman" panose="02020603050405020304" pitchFamily="18" charset="0"/>
                <a:cs typeface="Arial" panose="020B0604020202020204" pitchFamily="34" charset="0"/>
              </a:rPr>
              <a:t>        </a:t>
            </a:r>
          </a:p>
          <a:p>
            <a:pPr marL="0" marR="0" indent="0">
              <a:spcBef>
                <a:spcPts val="0"/>
              </a:spcBef>
              <a:buNone/>
            </a:pPr>
            <a:r>
              <a:rPr lang="en-US" sz="2400" dirty="0">
                <a:solidFill>
                  <a:srgbClr val="5A5754"/>
                </a:solidFill>
                <a:latin typeface="Arial" panose="020B0604020202020204" pitchFamily="34" charset="0"/>
                <a:ea typeface="Times New Roman" panose="02020603050405020304" pitchFamily="18" charset="0"/>
                <a:cs typeface="Arial" panose="020B0604020202020204" pitchFamily="34" charset="0"/>
              </a:rPr>
              <a:t>                                                  </a:t>
            </a:r>
            <a:r>
              <a:rPr lang="en-US" sz="2400" b="1" dirty="0">
                <a:latin typeface="Arial" panose="020B0604020202020204" pitchFamily="34" charset="0"/>
                <a:ea typeface="Times New Roman" panose="02020603050405020304" pitchFamily="18" charset="0"/>
                <a:cs typeface="Arial" panose="020B0604020202020204" pitchFamily="34" charset="0"/>
              </a:rPr>
              <a:t>Treasurer</a:t>
            </a:r>
            <a:br>
              <a:rPr lang="en-US" sz="2400" dirty="0">
                <a:solidFill>
                  <a:srgbClr val="5A5754"/>
                </a:solidFill>
                <a:latin typeface="Arial" panose="020B0604020202020204" pitchFamily="34" charset="0"/>
                <a:ea typeface="Times New Roman" panose="02020603050405020304" pitchFamily="18" charset="0"/>
                <a:cs typeface="Arial" panose="020B0604020202020204" pitchFamily="34" charset="0"/>
              </a:rPr>
            </a:br>
            <a:r>
              <a:rPr lang="en-US" sz="2400" dirty="0">
                <a:latin typeface="Arial" panose="020B0604020202020204" pitchFamily="34" charset="0"/>
                <a:ea typeface="Times New Roman" panose="02020603050405020304" pitchFamily="18" charset="0"/>
                <a:cs typeface="Arial" panose="020B0604020202020204" pitchFamily="34" charset="0"/>
              </a:rPr>
              <a:t>                                                Gayle Smith</a:t>
            </a:r>
          </a:p>
          <a:p>
            <a:pPr marL="0" marR="0" indent="0">
              <a:spcBef>
                <a:spcPts val="0"/>
              </a:spcBef>
              <a:buNone/>
            </a:pPr>
            <a:r>
              <a:rPr lang="en-US" sz="2400" dirty="0">
                <a:latin typeface="Arial" panose="020B0604020202020204" pitchFamily="34" charset="0"/>
                <a:ea typeface="Times New Roman" panose="02020603050405020304" pitchFamily="18" charset="0"/>
                <a:cs typeface="Arial" panose="020B0604020202020204" pitchFamily="34" charset="0"/>
              </a:rPr>
              <a:t>                                               </a:t>
            </a:r>
          </a:p>
          <a:p>
            <a:pPr marL="0" marR="0" indent="0">
              <a:spcBef>
                <a:spcPts val="0"/>
              </a:spcBef>
              <a:buNone/>
            </a:pP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b="1" dirty="0">
                <a:latin typeface="Arial" panose="020B0604020202020204" pitchFamily="34" charset="0"/>
                <a:ea typeface="Times New Roman" panose="02020603050405020304" pitchFamily="18" charset="0"/>
                <a:cs typeface="Arial" panose="020B0604020202020204" pitchFamily="34" charset="0"/>
              </a:rPr>
              <a:t>Secretary </a:t>
            </a:r>
            <a:r>
              <a:rPr lang="en-US" sz="2400" dirty="0">
                <a:latin typeface="Arial" panose="020B0604020202020204" pitchFamily="34" charset="0"/>
                <a:ea typeface="Times New Roman" panose="02020603050405020304" pitchFamily="18" charset="0"/>
                <a:cs typeface="Arial" panose="020B0604020202020204" pitchFamily="34" charset="0"/>
              </a:rPr>
              <a:t>*vacant                                                  </a:t>
            </a:r>
            <a:endParaRPr lang="en-US" sz="2400" b="1" dirty="0">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buNone/>
            </a:pP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buNone/>
            </a:pPr>
            <a:r>
              <a:rPr lang="en-US" sz="24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Property Management: </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Sandcastle</a:t>
            </a:r>
          </a:p>
          <a:p>
            <a:pPr marL="0" marR="0" indent="0">
              <a:spcBef>
                <a:spcPts val="0"/>
              </a:spcBef>
              <a:buNone/>
            </a:pP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buNone/>
            </a:pP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Rebecca O'Brien, CAM  </a:t>
            </a:r>
            <a:r>
              <a:rPr lang="en-US" sz="2400" u="sng" dirty="0">
                <a:solidFill>
                  <a:srgbClr val="61666D"/>
                </a:solidFill>
                <a:latin typeface="Arial" panose="020B0604020202020204" pitchFamily="34" charset="0"/>
                <a:ea typeface="Times New Roman" panose="02020603050405020304" pitchFamily="18" charset="0"/>
                <a:cs typeface="Arial" panose="020B0604020202020204" pitchFamily="34" charset="0"/>
                <a:hlinkClick r:id="rId2"/>
              </a:rPr>
              <a:t>rebeccao@sandcastlecm.com</a:t>
            </a:r>
            <a:endParaRPr lang="en-US" sz="2400" u="sng" dirty="0">
              <a:solidFill>
                <a:srgbClr val="61666D"/>
              </a:solidFill>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buNone/>
            </a:pPr>
            <a:endParaRPr lang="en-US" sz="2400" u="sng" dirty="0">
              <a:solidFill>
                <a:srgbClr val="61666D"/>
              </a:solidFill>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buNone/>
            </a:pPr>
            <a:r>
              <a:rPr lang="en-US" sz="2400" b="1" dirty="0">
                <a:latin typeface="Arial" panose="020B0604020202020204" pitchFamily="34" charset="0"/>
                <a:ea typeface="Times New Roman" panose="02020603050405020304" pitchFamily="18" charset="0"/>
                <a:cs typeface="Arial" panose="020B0604020202020204" pitchFamily="34" charset="0"/>
              </a:rPr>
              <a:t>                                     Meetings: scheduled as needed</a:t>
            </a:r>
          </a:p>
          <a:p>
            <a:pPr marL="0" marR="0" indent="0">
              <a:spcBef>
                <a:spcPts val="0"/>
              </a:spcBef>
              <a:buNone/>
            </a:pP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537489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E274B-9937-6C6F-3396-49F11DF2B6EC}"/>
              </a:ext>
            </a:extLst>
          </p:cNvPr>
          <p:cNvSpPr>
            <a:spLocks noGrp="1"/>
          </p:cNvSpPr>
          <p:nvPr>
            <p:ph type="title"/>
          </p:nvPr>
        </p:nvSpPr>
        <p:spPr>
          <a:xfrm>
            <a:off x="838200" y="365126"/>
            <a:ext cx="10515600" cy="737534"/>
          </a:xfrm>
        </p:spPr>
        <p:txBody>
          <a:bodyPr/>
          <a:lstStyle/>
          <a:p>
            <a:r>
              <a:rPr lang="en-US" dirty="0"/>
              <a:t>               </a:t>
            </a:r>
            <a:r>
              <a:rPr lang="en-US" sz="3200" dirty="0">
                <a:solidFill>
                  <a:srgbClr val="0070C0"/>
                </a:solidFill>
                <a:latin typeface="Arial" panose="020B0604020202020204" pitchFamily="34" charset="0"/>
                <a:cs typeface="Arial" panose="020B0604020202020204" pitchFamily="34" charset="0"/>
              </a:rPr>
              <a:t>Community Development District (CDD)</a:t>
            </a:r>
            <a:endParaRPr lang="en-US" sz="3200" dirty="0">
              <a:solidFill>
                <a:srgbClr val="0070C0"/>
              </a:solidFill>
            </a:endParaRPr>
          </a:p>
        </p:txBody>
      </p:sp>
      <p:sp>
        <p:nvSpPr>
          <p:cNvPr id="3" name="Content Placeholder 2">
            <a:extLst>
              <a:ext uri="{FF2B5EF4-FFF2-40B4-BE49-F238E27FC236}">
                <a16:creationId xmlns:a16="http://schemas.microsoft.com/office/drawing/2014/main" id="{916BB79D-0899-E503-D696-7055233644D5}"/>
              </a:ext>
            </a:extLst>
          </p:cNvPr>
          <p:cNvSpPr>
            <a:spLocks noGrp="1"/>
          </p:cNvSpPr>
          <p:nvPr>
            <p:ph idx="1"/>
          </p:nvPr>
        </p:nvSpPr>
        <p:spPr>
          <a:xfrm>
            <a:off x="838200" y="1102660"/>
            <a:ext cx="10515600" cy="5074303"/>
          </a:xfrm>
        </p:spPr>
        <p:txBody>
          <a:bodyPr>
            <a:noAutofit/>
          </a:bodyPr>
          <a:lstStyle/>
          <a:p>
            <a:pPr marL="0" indent="0">
              <a:buNone/>
            </a:pPr>
            <a:r>
              <a:rPr lang="en-US" sz="2000" dirty="0">
                <a:latin typeface="Arial" panose="020B0604020202020204" pitchFamily="34" charset="0"/>
                <a:cs typeface="Arial" panose="020B0604020202020204" pitchFamily="34" charset="0"/>
              </a:rPr>
              <a:t>The CDD provides the local governmental services and maintains the public infrastructure, except for the sewer and portable water system, which is maintained by Collier County.</a:t>
            </a:r>
            <a:endParaRPr lang="en-US" sz="2000" dirty="0"/>
          </a:p>
          <a:p>
            <a:pPr marL="0" indent="0">
              <a:buNone/>
            </a:pPr>
            <a:r>
              <a:rPr lang="en-US" sz="2000" b="1" i="0" dirty="0">
                <a:solidFill>
                  <a:srgbClr val="000000"/>
                </a:solidFill>
                <a:effectLst/>
                <a:latin typeface="Arial" panose="020B0604020202020204" pitchFamily="34" charset="0"/>
                <a:cs typeface="Arial" panose="020B0604020202020204" pitchFamily="34" charset="0"/>
              </a:rPr>
              <a:t>     John Shelton – Chair           </a:t>
            </a:r>
            <a:r>
              <a:rPr lang="en-US" sz="2000" b="1" dirty="0">
                <a:solidFill>
                  <a:srgbClr val="000000"/>
                </a:solidFill>
                <a:latin typeface="Arial" panose="020B0604020202020204" pitchFamily="34" charset="0"/>
                <a:cs typeface="Arial" panose="020B0604020202020204" pitchFamily="34" charset="0"/>
              </a:rPr>
              <a:t>                               Barbara Pitts – Vice Chair</a:t>
            </a:r>
            <a:r>
              <a:rPr lang="en-US" sz="2000" b="1" i="0" dirty="0">
                <a:solidFill>
                  <a:srgbClr val="000000"/>
                </a:solidFill>
                <a:effectLst/>
                <a:latin typeface="Arial" panose="020B0604020202020204" pitchFamily="34" charset="0"/>
                <a:cs typeface="Arial" panose="020B0604020202020204" pitchFamily="34" charset="0"/>
              </a:rPr>
              <a:t>               </a:t>
            </a:r>
          </a:p>
          <a:p>
            <a:pPr marL="0" indent="0">
              <a:buNone/>
            </a:pPr>
            <a:r>
              <a:rPr lang="en-US" sz="2000" b="0" i="0" dirty="0">
                <a:solidFill>
                  <a:srgbClr val="444444"/>
                </a:solidFill>
                <a:effectLst/>
                <a:latin typeface="Arial" panose="020B0604020202020204" pitchFamily="34" charset="0"/>
                <a:cs typeface="Arial" panose="020B0604020202020204" pitchFamily="34" charset="0"/>
              </a:rPr>
              <a:t> </a:t>
            </a:r>
            <a:r>
              <a:rPr lang="en-US" sz="2000" u="sng" dirty="0">
                <a:solidFill>
                  <a:srgbClr val="444444"/>
                </a:solidFill>
                <a:latin typeface="Arial" panose="020B0604020202020204" pitchFamily="34" charset="0"/>
                <a:cs typeface="Arial" panose="020B0604020202020204" pitchFamily="34" charset="0"/>
                <a:hlinkClick r:id="rId2"/>
              </a:rPr>
              <a:t>jshelton@heritagegreenscdd.</a:t>
            </a:r>
            <a:r>
              <a:rPr lang="en-US" sz="2000" dirty="0">
                <a:solidFill>
                  <a:srgbClr val="444444"/>
                </a:solidFill>
                <a:latin typeface="Arial" panose="020B0604020202020204" pitchFamily="34" charset="0"/>
                <a:cs typeface="Arial" panose="020B0604020202020204" pitchFamily="34" charset="0"/>
                <a:hlinkClick r:id="rId2"/>
              </a:rPr>
              <a:t>com</a:t>
            </a:r>
            <a:r>
              <a:rPr lang="en-US" sz="2000" b="0" i="0" dirty="0">
                <a:solidFill>
                  <a:srgbClr val="444444"/>
                </a:solidFill>
                <a:effectLst/>
                <a:latin typeface="Arial" panose="020B0604020202020204" pitchFamily="34" charset="0"/>
                <a:cs typeface="Arial" panose="020B0604020202020204" pitchFamily="34" charset="0"/>
              </a:rPr>
              <a:t>                       </a:t>
            </a:r>
            <a:r>
              <a:rPr lang="en-US" sz="2000" b="0" i="0" u="sng" dirty="0">
                <a:solidFill>
                  <a:srgbClr val="0070C0"/>
                </a:solidFill>
                <a:effectLst/>
                <a:latin typeface="Arial" panose="020B0604020202020204" pitchFamily="34" charset="0"/>
                <a:cs typeface="Arial" panose="020B0604020202020204" pitchFamily="34" charset="0"/>
                <a:hlinkClick r:id="rId3"/>
              </a:rPr>
              <a:t>bpitts@heritagegreenscdd.com</a:t>
            </a:r>
            <a:endParaRPr lang="en-US" sz="2000" b="0" i="0" u="sng" dirty="0">
              <a:solidFill>
                <a:srgbClr val="0070C0"/>
              </a:solidFill>
              <a:effectLst/>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 Seat 4   Elected 4/2019                                        Seat 1   Elected 11/2016</a:t>
            </a:r>
          </a:p>
          <a:p>
            <a:pPr marL="0" indent="0">
              <a:buNone/>
            </a:pPr>
            <a:r>
              <a:rPr lang="en-US" sz="2000" dirty="0">
                <a:latin typeface="Arial" panose="020B0604020202020204" pitchFamily="34" charset="0"/>
                <a:cs typeface="Arial" panose="020B0604020202020204" pitchFamily="34" charset="0"/>
              </a:rPr>
              <a:t>     Term Expires: 11/2024                                        Term Expires: 11/2022</a:t>
            </a:r>
            <a:r>
              <a:rPr lang="en-US" sz="2000" b="1" dirty="0">
                <a:solidFill>
                  <a:srgbClr val="000000"/>
                </a:solidFill>
                <a:latin typeface="Arial" panose="020B0604020202020204" pitchFamily="34" charset="0"/>
                <a:cs typeface="Arial" panose="020B0604020202020204" pitchFamily="34" charset="0"/>
              </a:rPr>
              <a:t>      </a:t>
            </a:r>
          </a:p>
          <a:p>
            <a:pPr marL="0" indent="0">
              <a:buNone/>
            </a:pPr>
            <a:r>
              <a:rPr lang="en-US" sz="2000" b="1" dirty="0">
                <a:solidFill>
                  <a:srgbClr val="000000"/>
                </a:solidFill>
                <a:latin typeface="Arial" panose="020B0604020202020204" pitchFamily="34" charset="0"/>
                <a:cs typeface="Arial" panose="020B0604020202020204" pitchFamily="34" charset="0"/>
              </a:rPr>
              <a:t>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t>
            </a:r>
            <a:r>
              <a:rPr lang="en-US" sz="2000" dirty="0">
                <a:solidFill>
                  <a:srgbClr val="444444"/>
                </a:solidFill>
                <a:latin typeface="Arial" panose="020B0604020202020204" pitchFamily="34" charset="0"/>
                <a:cs typeface="Arial" panose="020B0604020202020204" pitchFamily="34" charset="0"/>
              </a:rPr>
              <a:t> </a:t>
            </a:r>
            <a:r>
              <a:rPr lang="en-US" sz="2000" b="1" i="0" dirty="0">
                <a:solidFill>
                  <a:srgbClr val="000000"/>
                </a:solidFill>
                <a:effectLst/>
                <a:latin typeface="Arial" panose="020B0604020202020204" pitchFamily="34" charset="0"/>
                <a:cs typeface="Arial" panose="020B0604020202020204" pitchFamily="34" charset="0"/>
              </a:rPr>
              <a:t>Leigh Connor                                                 Dale </a:t>
            </a:r>
            <a:r>
              <a:rPr lang="en-US" sz="2000" b="1" i="0" dirty="0" err="1">
                <a:solidFill>
                  <a:srgbClr val="000000"/>
                </a:solidFill>
                <a:effectLst/>
                <a:latin typeface="Arial" panose="020B0604020202020204" pitchFamily="34" charset="0"/>
                <a:cs typeface="Arial" panose="020B0604020202020204" pitchFamily="34" charset="0"/>
              </a:rPr>
              <a:t>Meszaros</a:t>
            </a:r>
            <a:br>
              <a:rPr lang="en-US" sz="2000" dirty="0">
                <a:latin typeface="Arial" panose="020B0604020202020204" pitchFamily="34" charset="0"/>
                <a:cs typeface="Arial" panose="020B0604020202020204" pitchFamily="34" charset="0"/>
              </a:rPr>
            </a:br>
            <a:r>
              <a:rPr lang="en-US" sz="2000" b="0" i="0" u="sng" dirty="0">
                <a:solidFill>
                  <a:srgbClr val="444444"/>
                </a:solidFill>
                <a:effectLst/>
                <a:latin typeface="Arial" panose="020B0604020202020204" pitchFamily="34" charset="0"/>
                <a:cs typeface="Arial" panose="020B0604020202020204" pitchFamily="34" charset="0"/>
                <a:hlinkClick r:id="rId4"/>
              </a:rPr>
              <a:t>lconnor@heritagegreenscdd.com</a:t>
            </a:r>
            <a:r>
              <a:rPr lang="en-US" sz="2000" b="0" i="0" dirty="0">
                <a:solidFill>
                  <a:srgbClr val="444444"/>
                </a:solidFill>
                <a:effectLst/>
                <a:latin typeface="Arial" panose="020B0604020202020204" pitchFamily="34" charset="0"/>
                <a:cs typeface="Arial" panose="020B0604020202020204" pitchFamily="34" charset="0"/>
              </a:rPr>
              <a:t>                     </a:t>
            </a:r>
            <a:r>
              <a:rPr lang="en-US" sz="2000" b="0" i="0" u="sng" dirty="0">
                <a:solidFill>
                  <a:srgbClr val="0070C0"/>
                </a:solidFill>
                <a:effectLst/>
                <a:latin typeface="Arial" panose="020B0604020202020204" pitchFamily="34" charset="0"/>
                <a:cs typeface="Arial" panose="020B0604020202020204" pitchFamily="34" charset="0"/>
                <a:hlinkClick r:id="rId5"/>
              </a:rPr>
              <a:t>dmeszaros@heritagegreenscdd.com</a:t>
            </a:r>
            <a:endParaRPr lang="en-US" sz="2000" b="0" i="0" u="sng" dirty="0">
              <a:solidFill>
                <a:srgbClr val="0070C0"/>
              </a:solidFill>
              <a:effectLst/>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Seat</a:t>
            </a:r>
            <a:r>
              <a:rPr lang="en-US" sz="2000" b="0" i="0" dirty="0">
                <a:effectLst/>
                <a:latin typeface="Arial" panose="020B0604020202020204" pitchFamily="34" charset="0"/>
                <a:cs typeface="Arial" panose="020B0604020202020204" pitchFamily="34" charset="0"/>
              </a:rPr>
              <a:t> 2   Elected  11/2018                                         Seat 5   Elected 12/2008</a:t>
            </a:r>
            <a:r>
              <a:rPr lang="en-US" sz="2000" dirty="0">
                <a:latin typeface="Arial" panose="020B0604020202020204" pitchFamily="34" charset="0"/>
                <a:cs typeface="Arial" panose="020B0604020202020204" pitchFamily="34" charset="0"/>
              </a:rPr>
              <a:t>   </a:t>
            </a:r>
          </a:p>
          <a:p>
            <a:pPr marL="0" indent="0">
              <a:buNone/>
            </a:pPr>
            <a:r>
              <a:rPr lang="en-US" sz="2000" dirty="0">
                <a:latin typeface="Arial" panose="020B0604020202020204" pitchFamily="34" charset="0"/>
                <a:cs typeface="Arial" panose="020B0604020202020204" pitchFamily="34" charset="0"/>
              </a:rPr>
              <a:t>Term Expires: 11/2024               </a:t>
            </a:r>
            <a:r>
              <a:rPr lang="en-US" sz="2000" i="0" dirty="0">
                <a:solidFill>
                  <a:srgbClr val="000000"/>
                </a:solidFill>
                <a:effectLst/>
                <a:latin typeface="Arial" panose="020B0604020202020204" pitchFamily="34" charset="0"/>
                <a:cs typeface="Arial" panose="020B0604020202020204" pitchFamily="34" charset="0"/>
              </a:rPr>
              <a:t>                                 Term Expires: 11/2022                                      </a:t>
            </a:r>
            <a:br>
              <a:rPr lang="en-US" sz="2000" dirty="0">
                <a:latin typeface="Arial" panose="020B0604020202020204" pitchFamily="34" charset="0"/>
                <a:cs typeface="Arial" panose="020B0604020202020204" pitchFamily="34" charset="0"/>
              </a:rPr>
            </a:br>
            <a:r>
              <a:rPr lang="en-US" sz="2000" b="0" i="0" dirty="0">
                <a:solidFill>
                  <a:srgbClr val="000000"/>
                </a:solidFill>
                <a:effectLst/>
                <a:latin typeface="Arial" panose="020B0604020202020204" pitchFamily="34" charset="0"/>
                <a:cs typeface="Arial" panose="020B0604020202020204" pitchFamily="34" charset="0"/>
              </a:rPr>
              <a:t>  </a:t>
            </a:r>
            <a:br>
              <a:rPr lang="en-US" sz="2000" dirty="0">
                <a:latin typeface="Arial" panose="020B0604020202020204" pitchFamily="34" charset="0"/>
                <a:cs typeface="Arial" panose="020B0604020202020204" pitchFamily="34" charset="0"/>
              </a:rPr>
            </a:br>
            <a:br>
              <a:rPr lang="en-US" sz="1800" dirty="0"/>
            </a:br>
            <a:endParaRPr lang="en-US" sz="1800" dirty="0"/>
          </a:p>
        </p:txBody>
      </p:sp>
    </p:spTree>
    <p:extLst>
      <p:ext uri="{BB962C8B-B14F-4D97-AF65-F5344CB8AC3E}">
        <p14:creationId xmlns:p14="http://schemas.microsoft.com/office/powerpoint/2010/main" val="4274560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1E7AA-5FDD-067E-05E1-E61F70AB65BE}"/>
              </a:ext>
            </a:extLst>
          </p:cNvPr>
          <p:cNvSpPr>
            <a:spLocks noGrp="1"/>
          </p:cNvSpPr>
          <p:nvPr>
            <p:ph type="title"/>
          </p:nvPr>
        </p:nvSpPr>
        <p:spPr>
          <a:xfrm>
            <a:off x="838200" y="365125"/>
            <a:ext cx="10515600" cy="724087"/>
          </a:xfrm>
        </p:spPr>
        <p:txBody>
          <a:bodyPr/>
          <a:lstStyle/>
          <a:p>
            <a:r>
              <a:rPr lang="en-US" dirty="0"/>
              <a:t>                     </a:t>
            </a:r>
            <a:r>
              <a:rPr lang="en-US" sz="3200" b="1" dirty="0">
                <a:solidFill>
                  <a:srgbClr val="0070C0"/>
                </a:solidFill>
                <a:latin typeface="Arial" panose="020B0604020202020204" pitchFamily="34" charset="0"/>
                <a:cs typeface="Arial" panose="020B0604020202020204" pitchFamily="34" charset="0"/>
              </a:rPr>
              <a:t>Welcome to Heritage Greens</a:t>
            </a:r>
            <a:endParaRPr lang="en-US" sz="3200" b="1" dirty="0">
              <a:solidFill>
                <a:srgbClr val="0070C0"/>
              </a:solidFill>
            </a:endParaRPr>
          </a:p>
        </p:txBody>
      </p:sp>
      <p:sp>
        <p:nvSpPr>
          <p:cNvPr id="3" name="Content Placeholder 2">
            <a:extLst>
              <a:ext uri="{FF2B5EF4-FFF2-40B4-BE49-F238E27FC236}">
                <a16:creationId xmlns:a16="http://schemas.microsoft.com/office/drawing/2014/main" id="{B1AAE2B1-5277-D249-4BA9-8FDBEC017298}"/>
              </a:ext>
            </a:extLst>
          </p:cNvPr>
          <p:cNvSpPr>
            <a:spLocks noGrp="1"/>
          </p:cNvSpPr>
          <p:nvPr>
            <p:ph idx="1"/>
          </p:nvPr>
        </p:nvSpPr>
        <p:spPr>
          <a:xfrm>
            <a:off x="838200" y="1237129"/>
            <a:ext cx="10515600" cy="4953281"/>
          </a:xfrm>
        </p:spPr>
        <p:txBody>
          <a:bodyPr>
            <a:noAutofit/>
          </a:bodyPr>
          <a:lstStyle/>
          <a:p>
            <a:pPr marL="0" indent="0">
              <a:buNone/>
            </a:pPr>
            <a:r>
              <a:rPr lang="en-US" sz="1800" dirty="0">
                <a:effectLst/>
                <a:latin typeface="Arial" panose="020B0604020202020204" pitchFamily="34" charset="0"/>
                <a:ea typeface="Times New Roman" panose="02020603050405020304" pitchFamily="18" charset="0"/>
                <a:cs typeface="Arial" panose="020B0604020202020204" pitchFamily="34" charset="0"/>
              </a:rPr>
              <a:t>     Located in North Naples, Heritage Greens is a semi-gated community surrounded by Arrowhead Golf Course. Homes include villa, coach home and single-family style living with beautiful views of lakes, natural preserve areas and the golf course.</a:t>
            </a:r>
          </a:p>
          <a:p>
            <a:pPr marL="0" indent="0">
              <a:buNone/>
            </a:pPr>
            <a:br>
              <a:rPr lang="en-US" sz="1800" dirty="0">
                <a:effectLst/>
                <a:latin typeface="Arial" panose="020B0604020202020204" pitchFamily="34" charset="0"/>
                <a:ea typeface="Times New Roman" panose="02020603050405020304" pitchFamily="18" charset="0"/>
                <a:cs typeface="Arial" panose="020B0604020202020204" pitchFamily="34" charset="0"/>
              </a:rPr>
            </a:br>
            <a:r>
              <a:rPr lang="en-US" sz="1800" dirty="0">
                <a:effectLst/>
                <a:latin typeface="Arial" panose="020B0604020202020204" pitchFamily="34" charset="0"/>
                <a:ea typeface="Times New Roman" panose="02020603050405020304" pitchFamily="18" charset="0"/>
                <a:cs typeface="Arial" panose="020B0604020202020204" pitchFamily="34" charset="0"/>
              </a:rPr>
              <a:t>    Heritage Greens has a beautiful Community Center, with a fitness center, playground with a tot lot,  outdoor heated pool, kiddie pool and spa. Surrounding the Community Center are 2 Tennis Courts, Basketball Courts and 2 lined Pickleball Courts. Within the community, there are two additional satellite pools - each heated with restroom facilities.  </a:t>
            </a:r>
          </a:p>
          <a:p>
            <a:pPr marL="0" indent="0">
              <a:buNone/>
            </a:pPr>
            <a:r>
              <a:rPr lang="en-US" sz="1800" dirty="0">
                <a:effectLst/>
                <a:latin typeface="Arial" panose="020B0604020202020204" pitchFamily="34" charset="0"/>
                <a:ea typeface="Times New Roman" panose="02020603050405020304" pitchFamily="18" charset="0"/>
                <a:cs typeface="Arial" panose="020B0604020202020204" pitchFamily="34" charset="0"/>
              </a:rPr>
              <a:t>   Our activities include: Water Aerobics, Mahjong, Book Club, monthly Bingo, Bunko, and Food Trucks, which are run by our Events Committee. Many of our residents are members of Naples Newcomers and Naples Sand Dollars.</a:t>
            </a:r>
          </a:p>
          <a:p>
            <a:pPr marL="0" indent="0">
              <a:buNone/>
            </a:pPr>
            <a:r>
              <a:rPr lang="en-US" sz="1800" dirty="0">
                <a:effectLst/>
                <a:latin typeface="Arial" panose="020B0604020202020204" pitchFamily="34" charset="0"/>
                <a:ea typeface="Times New Roman" panose="02020603050405020304" pitchFamily="18" charset="0"/>
                <a:cs typeface="Arial" panose="020B0604020202020204" pitchFamily="34" charset="0"/>
              </a:rPr>
              <a:t>    Heritage Greens is located within 10-15 miles of some of Florida's most desired beaches. These include Vanderbilt Beach, Bonita Beach, Barefoot Beach, Clam Pass, </a:t>
            </a:r>
            <a:r>
              <a:rPr lang="en-US" sz="1800" dirty="0" err="1">
                <a:effectLst/>
                <a:latin typeface="Arial" panose="020B0604020202020204" pitchFamily="34" charset="0"/>
                <a:ea typeface="Times New Roman" panose="02020603050405020304" pitchFamily="18" charset="0"/>
                <a:cs typeface="Arial" panose="020B0604020202020204" pitchFamily="34" charset="0"/>
              </a:rPr>
              <a:t>Delnor</a:t>
            </a:r>
            <a:r>
              <a:rPr lang="en-US" sz="1800" dirty="0">
                <a:effectLst/>
                <a:latin typeface="Arial" panose="020B0604020202020204" pitchFamily="34" charset="0"/>
                <a:ea typeface="Times New Roman" panose="02020603050405020304" pitchFamily="18" charset="0"/>
                <a:cs typeface="Arial" panose="020B0604020202020204" pitchFamily="34" charset="0"/>
              </a:rPr>
              <a:t>-Wiggins State Park, and Lowdermilk Park.</a:t>
            </a:r>
            <a:br>
              <a:rPr lang="en-US" sz="1800" dirty="0">
                <a:effectLst/>
                <a:latin typeface="Arial" panose="020B0604020202020204" pitchFamily="34" charset="0"/>
                <a:ea typeface="Times New Roman" panose="02020603050405020304" pitchFamily="18" charset="0"/>
                <a:cs typeface="Arial" panose="020B0604020202020204" pitchFamily="34" charset="0"/>
              </a:rPr>
            </a:br>
            <a:br>
              <a:rPr lang="en-US" sz="1800" dirty="0">
                <a:effectLst/>
                <a:latin typeface="Arial" panose="020B0604020202020204" pitchFamily="34" charset="0"/>
                <a:ea typeface="Times New Roman" panose="02020603050405020304" pitchFamily="18" charset="0"/>
                <a:cs typeface="Arial" panose="020B0604020202020204" pitchFamily="34" charset="0"/>
              </a:rPr>
            </a:br>
            <a:br>
              <a:rPr lang="en-US" sz="1800" dirty="0">
                <a:effectLst/>
                <a:latin typeface="Arial" panose="020B0604020202020204" pitchFamily="34" charset="0"/>
                <a:ea typeface="Times New Roman" panose="02020603050405020304" pitchFamily="18" charset="0"/>
                <a:cs typeface="Arial" panose="020B0604020202020204" pitchFamily="34" charset="0"/>
              </a:rPr>
            </a:br>
            <a:endParaRPr lang="en-US" sz="1800" dirty="0"/>
          </a:p>
        </p:txBody>
      </p:sp>
    </p:spTree>
    <p:extLst>
      <p:ext uri="{BB962C8B-B14F-4D97-AF65-F5344CB8AC3E}">
        <p14:creationId xmlns:p14="http://schemas.microsoft.com/office/powerpoint/2010/main" val="752619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30875-A91D-E1E1-286B-2DF2A6DAAC7E}"/>
              </a:ext>
            </a:extLst>
          </p:cNvPr>
          <p:cNvSpPr>
            <a:spLocks noGrp="1"/>
          </p:cNvSpPr>
          <p:nvPr>
            <p:ph type="title"/>
          </p:nvPr>
        </p:nvSpPr>
        <p:spPr>
          <a:xfrm>
            <a:off x="838200" y="365126"/>
            <a:ext cx="10515600" cy="710640"/>
          </a:xfrm>
        </p:spPr>
        <p:txBody>
          <a:bodyPr>
            <a:normAutofit/>
          </a:bodyPr>
          <a:lstStyle/>
          <a:p>
            <a:r>
              <a:rPr lang="en-US" sz="3600" b="1" dirty="0">
                <a:solidFill>
                  <a:srgbClr val="0070C0"/>
                </a:solidFill>
                <a:latin typeface="Arial" panose="020B0604020202020204" pitchFamily="34" charset="0"/>
                <a:cs typeface="Arial" panose="020B0604020202020204" pitchFamily="34" charset="0"/>
              </a:rPr>
              <a:t>     Community Development District Meetings</a:t>
            </a:r>
          </a:p>
        </p:txBody>
      </p:sp>
      <p:sp>
        <p:nvSpPr>
          <p:cNvPr id="3" name="Content Placeholder 2">
            <a:extLst>
              <a:ext uri="{FF2B5EF4-FFF2-40B4-BE49-F238E27FC236}">
                <a16:creationId xmlns:a16="http://schemas.microsoft.com/office/drawing/2014/main" id="{586CC372-B1E3-CFF6-552C-D275DDCCB8E6}"/>
              </a:ext>
            </a:extLst>
          </p:cNvPr>
          <p:cNvSpPr>
            <a:spLocks noGrp="1"/>
          </p:cNvSpPr>
          <p:nvPr>
            <p:ph idx="1"/>
          </p:nvPr>
        </p:nvSpPr>
        <p:spPr>
          <a:xfrm>
            <a:off x="838200" y="1075766"/>
            <a:ext cx="10515600" cy="5101197"/>
          </a:xfrm>
        </p:spPr>
        <p:txBody>
          <a:bodyPr>
            <a:normAutofit/>
          </a:bodyPr>
          <a:lstStyle/>
          <a:p>
            <a:pPr marL="0" indent="0">
              <a:buNone/>
            </a:pPr>
            <a:r>
              <a:rPr lang="en-US" dirty="0"/>
              <a:t>The CDD meets the 3</a:t>
            </a:r>
            <a:r>
              <a:rPr lang="en-US" baseline="30000" dirty="0"/>
              <a:t>rd</a:t>
            </a:r>
            <a:r>
              <a:rPr lang="en-US" dirty="0"/>
              <a:t> Monday of every month, in the HG Community Center, at 10:00 AM.</a:t>
            </a:r>
          </a:p>
          <a:p>
            <a:pPr marL="0" indent="0">
              <a:buNone/>
            </a:pPr>
            <a:r>
              <a:rPr lang="en-US" dirty="0"/>
              <a:t>The CDD Management Company is </a:t>
            </a:r>
            <a:r>
              <a:rPr lang="en-US" dirty="0" err="1"/>
              <a:t>Dorrill</a:t>
            </a:r>
            <a:r>
              <a:rPr lang="en-US" dirty="0"/>
              <a:t> Management Group. </a:t>
            </a:r>
          </a:p>
          <a:p>
            <a:pPr marL="0" indent="0">
              <a:buNone/>
            </a:pPr>
            <a:r>
              <a:rPr lang="en-US" dirty="0"/>
              <a:t>              The Strand, 5672 Strand Court, Suite 1, Naples, 34110</a:t>
            </a:r>
          </a:p>
          <a:p>
            <a:pPr marL="0" indent="0">
              <a:buNone/>
            </a:pPr>
            <a:r>
              <a:rPr lang="en-US" dirty="0"/>
              <a:t>                                   </a:t>
            </a:r>
            <a:r>
              <a:rPr lang="en-US" dirty="0">
                <a:hlinkClick r:id="rId2"/>
              </a:rPr>
              <a:t>www.dmgfl</a:t>
            </a:r>
            <a:r>
              <a:rPr lang="en-US" dirty="0"/>
              <a:t>    (239) 592-9115</a:t>
            </a:r>
          </a:p>
          <a:p>
            <a:pPr marL="0" indent="0">
              <a:buNone/>
            </a:pPr>
            <a:r>
              <a:rPr lang="en-US" dirty="0"/>
              <a:t>     Allie Coleman (</a:t>
            </a:r>
            <a:r>
              <a:rPr lang="en-US" dirty="0">
                <a:hlinkClick r:id="rId3"/>
              </a:rPr>
              <a:t>alli@dmgfl.com</a:t>
            </a:r>
            <a:r>
              <a:rPr lang="en-US" dirty="0"/>
              <a:t>) will be here the first Tuesday and the last Thursday, from 9 AM – 1 PM, in the Guardhouse for gate entrance requests.</a:t>
            </a:r>
          </a:p>
        </p:txBody>
      </p:sp>
    </p:spTree>
    <p:extLst>
      <p:ext uri="{BB962C8B-B14F-4D97-AF65-F5344CB8AC3E}">
        <p14:creationId xmlns:p14="http://schemas.microsoft.com/office/powerpoint/2010/main" val="2935362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39A4E-8962-BBCB-0166-3C80CFDC2820}"/>
              </a:ext>
            </a:extLst>
          </p:cNvPr>
          <p:cNvSpPr>
            <a:spLocks noGrp="1"/>
          </p:cNvSpPr>
          <p:nvPr>
            <p:ph type="title"/>
          </p:nvPr>
        </p:nvSpPr>
        <p:spPr>
          <a:xfrm>
            <a:off x="838200" y="365125"/>
            <a:ext cx="10515600" cy="1363663"/>
          </a:xfrm>
        </p:spPr>
        <p:txBody>
          <a:bodyPr>
            <a:normAutofit/>
          </a:bodyPr>
          <a:lstStyle/>
          <a:p>
            <a:pPr marL="0" marR="0">
              <a:spcBef>
                <a:spcPts val="0"/>
              </a:spcBef>
            </a:pPr>
            <a:r>
              <a:rPr lang="en-US" dirty="0"/>
              <a:t>                              </a:t>
            </a:r>
          </a:p>
        </p:txBody>
      </p:sp>
      <p:sp>
        <p:nvSpPr>
          <p:cNvPr id="3" name="Content Placeholder 2">
            <a:extLst>
              <a:ext uri="{FF2B5EF4-FFF2-40B4-BE49-F238E27FC236}">
                <a16:creationId xmlns:a16="http://schemas.microsoft.com/office/drawing/2014/main" id="{3CC2DE45-A42F-6430-FE09-5F40DE521C4E}"/>
              </a:ext>
            </a:extLst>
          </p:cNvPr>
          <p:cNvSpPr>
            <a:spLocks noGrp="1"/>
          </p:cNvSpPr>
          <p:nvPr>
            <p:ph idx="1"/>
          </p:nvPr>
        </p:nvSpPr>
        <p:spPr>
          <a:xfrm>
            <a:off x="838200" y="700088"/>
            <a:ext cx="10515600" cy="5476875"/>
          </a:xfrm>
        </p:spPr>
        <p:txBody>
          <a:bodyPr>
            <a:normAutofit fontScale="25000" lnSpcReduction="20000"/>
          </a:bodyPr>
          <a:lstStyle/>
          <a:p>
            <a:pPr marL="0" indent="0">
              <a:buNone/>
            </a:pPr>
            <a:r>
              <a:rPr lang="en-US" sz="9600" dirty="0"/>
              <a:t>                                                           </a:t>
            </a:r>
          </a:p>
          <a:p>
            <a:pPr marL="0" indent="0">
              <a:buNone/>
            </a:pPr>
            <a:r>
              <a:rPr lang="en-US" sz="11200" dirty="0"/>
              <a:t>                                                  </a:t>
            </a:r>
            <a:r>
              <a:rPr lang="en-US" sz="11200" b="1" dirty="0">
                <a:solidFill>
                  <a:srgbClr val="0070C0"/>
                </a:solidFill>
                <a:latin typeface="Arial" panose="020B0604020202020204" pitchFamily="34" charset="0"/>
                <a:cs typeface="Arial" panose="020B0604020202020204" pitchFamily="34" charset="0"/>
              </a:rPr>
              <a:t>Committees:</a:t>
            </a:r>
            <a:endParaRPr lang="en-US" sz="9600" b="1" dirty="0">
              <a:latin typeface="Arial" panose="020B0604020202020204" pitchFamily="34" charset="0"/>
              <a:cs typeface="Arial" panose="020B0604020202020204" pitchFamily="34" charset="0"/>
            </a:endParaRPr>
          </a:p>
          <a:p>
            <a:pPr marL="0" indent="0">
              <a:buNone/>
            </a:pPr>
            <a:r>
              <a:rPr kumimoji="0" lang="en-US" altLang="en-US" sz="9600" b="1"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                                Architectural Review Board (ARB)</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600" b="1"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endParaRPr>
          </a:p>
          <a:p>
            <a:pPr marL="0" lvl="0" indent="0" eaLnBrk="0" fontAlgn="base" hangingPunct="0">
              <a:lnSpc>
                <a:spcPct val="100000"/>
              </a:lnSpc>
              <a:spcBef>
                <a:spcPct val="0"/>
              </a:spcBef>
              <a:spcAft>
                <a:spcPct val="0"/>
              </a:spcAft>
              <a:buNone/>
            </a:pPr>
            <a:r>
              <a:rPr lang="en-US" altLang="en-US" sz="9600" dirty="0">
                <a:latin typeface="Arial" panose="020B0604020202020204" pitchFamily="34" charset="0"/>
                <a:ea typeface="Calibri" panose="020F0502020204030204" pitchFamily="34" charset="0"/>
                <a:cs typeface="Arial" panose="020B0604020202020204" pitchFamily="34" charset="0"/>
              </a:rPr>
              <a:t>                                    Andy D'Antoni - Acting Chairperson</a:t>
            </a:r>
            <a:r>
              <a:rPr lang="en-US" altLang="en-US" sz="9600" dirty="0">
                <a:latin typeface="Calibri" panose="020F0502020204030204" pitchFamily="34" charset="0"/>
                <a:ea typeface="Calibri" panose="020F0502020204030204" pitchFamily="34" charset="0"/>
                <a:cs typeface="Arial" panose="020B0604020202020204" pitchFamily="34" charset="0"/>
              </a:rPr>
              <a:t> </a:t>
            </a:r>
          </a:p>
          <a:p>
            <a:pPr marL="0" lvl="0" indent="0" eaLnBrk="0" fontAlgn="base" hangingPunct="0">
              <a:lnSpc>
                <a:spcPct val="100000"/>
              </a:lnSpc>
              <a:spcBef>
                <a:spcPct val="0"/>
              </a:spcBef>
              <a:spcAft>
                <a:spcPct val="0"/>
              </a:spcAft>
              <a:buNone/>
            </a:pPr>
            <a:endParaRPr lang="en-US" altLang="en-US" sz="9600" dirty="0"/>
          </a:p>
          <a:p>
            <a:pPr marL="0" lvl="0" indent="0" eaLnBrk="0" fontAlgn="base" hangingPunct="0">
              <a:lnSpc>
                <a:spcPct val="100000"/>
              </a:lnSpc>
              <a:spcBef>
                <a:spcPct val="0"/>
              </a:spcBef>
              <a:spcAft>
                <a:spcPct val="0"/>
              </a:spcAft>
              <a:buNone/>
            </a:pPr>
            <a:r>
              <a:rPr lang="en-US" altLang="en-US" sz="9600" dirty="0">
                <a:latin typeface="Arial" panose="020B0604020202020204" pitchFamily="34" charset="0"/>
                <a:ea typeface="Calibri" panose="020F0502020204030204" pitchFamily="34" charset="0"/>
                <a:cs typeface="Arial" panose="020B0604020202020204" pitchFamily="34" charset="0"/>
              </a:rPr>
              <a:t>                Beatrix Stillwell           David Pitts     Gordon Brown</a:t>
            </a:r>
          </a:p>
          <a:p>
            <a:pPr marL="0" lvl="0" indent="0" eaLnBrk="0" fontAlgn="base" hangingPunct="0">
              <a:lnSpc>
                <a:spcPct val="100000"/>
              </a:lnSpc>
              <a:spcBef>
                <a:spcPct val="0"/>
              </a:spcBef>
              <a:spcAft>
                <a:spcPct val="0"/>
              </a:spcAft>
              <a:buNone/>
            </a:pPr>
            <a:r>
              <a:rPr lang="en-US" altLang="en-US" sz="9600" dirty="0">
                <a:latin typeface="Arial" panose="020B0604020202020204" pitchFamily="34" charset="0"/>
                <a:ea typeface="Calibri" panose="020F0502020204030204" pitchFamily="34" charset="0"/>
                <a:cs typeface="Arial" panose="020B0604020202020204" pitchFamily="34" charset="0"/>
              </a:rPr>
              <a:t>                                                                          </a:t>
            </a:r>
            <a:r>
              <a:rPr lang="en-US" altLang="en-US" sz="9600" u="sng" dirty="0">
                <a:solidFill>
                  <a:srgbClr val="0070C0"/>
                </a:solidFill>
                <a:latin typeface="Arial" panose="020B0604020202020204" pitchFamily="34" charset="0"/>
                <a:ea typeface="Calibri" panose="020F0502020204030204" pitchFamily="34" charset="0"/>
                <a:cs typeface="Arial" panose="020B0604020202020204" pitchFamily="34" charset="0"/>
              </a:rPr>
              <a:t>gordonbr@gmail.com </a:t>
            </a:r>
            <a:r>
              <a:rPr lang="en-US" altLang="en-US" sz="9600" dirty="0">
                <a:latin typeface="Arial" panose="020B0604020202020204" pitchFamily="34" charset="0"/>
                <a:ea typeface="Calibri" panose="020F0502020204030204" pitchFamily="34" charset="0"/>
                <a:cs typeface="Arial" panose="020B0604020202020204" pitchFamily="34" charset="0"/>
              </a:rPr>
              <a:t>   </a:t>
            </a:r>
          </a:p>
          <a:p>
            <a:pPr marL="0" lvl="0" indent="0" eaLnBrk="0" fontAlgn="base" hangingPunct="0">
              <a:lnSpc>
                <a:spcPct val="100000"/>
              </a:lnSpc>
              <a:spcBef>
                <a:spcPct val="0"/>
              </a:spcBef>
              <a:spcAft>
                <a:spcPct val="0"/>
              </a:spcAft>
              <a:buNone/>
            </a:pPr>
            <a:r>
              <a:rPr lang="en-US" altLang="en-US" sz="9600" dirty="0">
                <a:latin typeface="Arial" panose="020B0604020202020204" pitchFamily="34" charset="0"/>
                <a:ea typeface="Calibri" panose="020F0502020204030204" pitchFamily="34" charset="0"/>
                <a:cs typeface="Arial" panose="020B0604020202020204" pitchFamily="34" charset="0"/>
              </a:rPr>
              <a:t>                                 </a:t>
            </a:r>
          </a:p>
          <a:p>
            <a:pPr marL="0" lvl="0" indent="0" eaLnBrk="0" fontAlgn="base" hangingPunct="0">
              <a:lnSpc>
                <a:spcPct val="100000"/>
              </a:lnSpc>
              <a:spcBef>
                <a:spcPct val="0"/>
              </a:spcBef>
              <a:spcAft>
                <a:spcPct val="0"/>
              </a:spcAft>
              <a:buNone/>
            </a:pPr>
            <a:r>
              <a:rPr lang="en-US" altLang="en-US" sz="9600" dirty="0">
                <a:latin typeface="Arial" panose="020B0604020202020204" pitchFamily="34" charset="0"/>
                <a:ea typeface="Calibri" panose="020F0502020204030204" pitchFamily="34" charset="0"/>
                <a:cs typeface="Arial" panose="020B0604020202020204" pitchFamily="34" charset="0"/>
              </a:rPr>
              <a:t>                                            * Vacant Seat</a:t>
            </a:r>
          </a:p>
          <a:p>
            <a:pPr marL="0" lvl="0" indent="0" eaLnBrk="0" fontAlgn="base" hangingPunct="0">
              <a:lnSpc>
                <a:spcPct val="100000"/>
              </a:lnSpc>
              <a:spcBef>
                <a:spcPct val="0"/>
              </a:spcBef>
              <a:spcAft>
                <a:spcPct val="0"/>
              </a:spcAft>
              <a:buNone/>
            </a:pPr>
            <a:r>
              <a:rPr kumimoji="0" lang="en-US" altLang="en-US" sz="96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              ** Forms available on The Heritage Greens Website</a:t>
            </a:r>
            <a:endParaRPr kumimoji="0" lang="en-US" altLang="en-US" sz="9600" b="0" i="0" u="none" strike="noStrike" cap="none" normalizeH="0" baseline="0" dirty="0">
              <a:ln>
                <a:noFill/>
              </a:ln>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96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600" b="1"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                                          Appeals Committee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600" b="1"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600" b="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              Dale </a:t>
            </a:r>
            <a:r>
              <a:rPr kumimoji="0" lang="en-US" altLang="en-US" sz="9600" b="0" i="0" u="none" strike="noStrike" cap="none" normalizeH="0" baseline="0" dirty="0" err="1">
                <a:ln>
                  <a:noFill/>
                </a:ln>
                <a:effectLst/>
                <a:latin typeface="Arial" panose="020B0604020202020204" pitchFamily="34" charset="0"/>
                <a:ea typeface="Calibri" panose="020F0502020204030204" pitchFamily="34" charset="0"/>
                <a:cs typeface="Arial" panose="020B0604020202020204" pitchFamily="34" charset="0"/>
              </a:rPr>
              <a:t>Meszaros</a:t>
            </a:r>
            <a:r>
              <a:rPr kumimoji="0" lang="en-US" altLang="en-US" sz="9600" b="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             Brown Collins             Kim Manning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600" b="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           </a:t>
            </a:r>
            <a:r>
              <a:rPr lang="en-US" sz="8000" u="sng" dirty="0">
                <a:solidFill>
                  <a:srgbClr val="0070C0"/>
                </a:solidFill>
                <a:effectLst/>
                <a:latin typeface="Arial" panose="020B0604020202020204" pitchFamily="34" charset="0"/>
                <a:ea typeface="Calibri" panose="020F0502020204030204" pitchFamily="34" charset="0"/>
              </a:rPr>
              <a:t>dmesz15@hotmail.com</a:t>
            </a:r>
            <a:r>
              <a:rPr kumimoji="0" lang="en-US" altLang="en-US" sz="8000" b="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  </a:t>
            </a:r>
            <a:r>
              <a:rPr kumimoji="0" lang="en-US" altLang="en-US" sz="9600" b="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960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600" b="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                                               *Vacant Seat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9600" dirty="0">
                <a:latin typeface="Arial" panose="020B0604020202020204" pitchFamily="34" charset="0"/>
                <a:ea typeface="Calibri" panose="020F0502020204030204" pitchFamily="34" charset="0"/>
                <a:cs typeface="Arial" panose="020B0604020202020204" pitchFamily="34" charset="0"/>
              </a:rPr>
              <a:t>                                            </a:t>
            </a:r>
            <a:r>
              <a:rPr kumimoji="0" lang="en-US" altLang="en-US" sz="9600" b="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80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0" b="1" i="0" u="none" strike="noStrike" cap="none" normalizeH="0" baseline="0" dirty="0">
                <a:ln>
                  <a:noFill/>
                </a:ln>
                <a:solidFill>
                  <a:srgbClr val="5A5754"/>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80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0" b="0" i="0" u="none" strike="noStrike" cap="none" normalizeH="0" baseline="0" dirty="0">
              <a:ln>
                <a:noFill/>
              </a:ln>
              <a:effectLst/>
              <a:latin typeface="Arial" panose="020B0604020202020204" pitchFamily="34" charset="0"/>
              <a:cs typeface="Arial" panose="020B0604020202020204" pitchFamily="34" charset="0"/>
            </a:endParaRPr>
          </a:p>
          <a:p>
            <a:pPr marL="0" indent="0">
              <a:buNone/>
            </a:pPr>
            <a:endParaRPr lang="en-US" sz="8000" dirty="0">
              <a:solidFill>
                <a:srgbClr val="0070C0"/>
              </a:solidFill>
              <a:latin typeface="Arial" panose="020B0604020202020204" pitchFamily="34" charset="0"/>
              <a:cs typeface="Arial" panose="020B0604020202020204" pitchFamily="34" charset="0"/>
            </a:endParaRPr>
          </a:p>
          <a:p>
            <a:pPr marL="0" indent="0">
              <a:buNone/>
            </a:pPr>
            <a:r>
              <a:rPr lang="en-US" sz="8000" dirty="0">
                <a:solidFill>
                  <a:srgbClr val="0070C0"/>
                </a:solidFill>
                <a:latin typeface="Arial" panose="020B0604020202020204" pitchFamily="34" charset="0"/>
                <a:cs typeface="Arial" panose="020B0604020202020204" pitchFamily="34" charset="0"/>
              </a:rPr>
              <a:t>                       </a:t>
            </a:r>
          </a:p>
          <a:p>
            <a:pPr marL="0" indent="0">
              <a:buNone/>
            </a:pPr>
            <a:endParaRPr lang="en-US" sz="8000" dirty="0">
              <a:solidFill>
                <a:srgbClr val="0070C0"/>
              </a:solidFill>
              <a:latin typeface="Arial" panose="020B0604020202020204" pitchFamily="34" charset="0"/>
              <a:cs typeface="Arial" panose="020B0604020202020204" pitchFamily="34" charset="0"/>
            </a:endParaRPr>
          </a:p>
          <a:p>
            <a:pPr marL="0" indent="0">
              <a:buNone/>
            </a:pPr>
            <a:r>
              <a:rPr lang="en-US" sz="8000" dirty="0">
                <a:solidFill>
                  <a:srgbClr val="0070C0"/>
                </a:solidFill>
                <a:latin typeface="Arial" panose="020B0604020202020204" pitchFamily="34" charset="0"/>
                <a:cs typeface="Arial" panose="020B0604020202020204" pitchFamily="34" charset="0"/>
              </a:rPr>
              <a:t>         </a:t>
            </a:r>
            <a:endParaRPr lang="en-US" sz="8000" dirty="0"/>
          </a:p>
        </p:txBody>
      </p:sp>
    </p:spTree>
    <p:extLst>
      <p:ext uri="{BB962C8B-B14F-4D97-AF65-F5344CB8AC3E}">
        <p14:creationId xmlns:p14="http://schemas.microsoft.com/office/powerpoint/2010/main" val="4093032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1C645-9B27-C971-78D8-F896F8CB0C4E}"/>
              </a:ext>
            </a:extLst>
          </p:cNvPr>
          <p:cNvSpPr>
            <a:spLocks noGrp="1"/>
          </p:cNvSpPr>
          <p:nvPr>
            <p:ph type="title"/>
          </p:nvPr>
        </p:nvSpPr>
        <p:spPr>
          <a:xfrm>
            <a:off x="838200" y="365126"/>
            <a:ext cx="10515600" cy="1460500"/>
          </a:xfrm>
        </p:spPr>
        <p:txBody>
          <a:bodyPr>
            <a:normAutofit/>
          </a:bodyPr>
          <a:lstStyle/>
          <a:p>
            <a:r>
              <a:rPr lang="en-US" dirty="0"/>
              <a:t>               </a:t>
            </a:r>
            <a:r>
              <a:rPr lang="en-US" sz="3200" b="1" dirty="0">
                <a:solidFill>
                  <a:srgbClr val="0070C0"/>
                </a:solidFill>
                <a:latin typeface="Arial" panose="020B0604020202020204" pitchFamily="34" charset="0"/>
                <a:cs typeface="Arial" panose="020B0604020202020204" pitchFamily="34" charset="0"/>
              </a:rPr>
              <a:t>Architectural Review Board (ARB)</a:t>
            </a:r>
            <a:br>
              <a:rPr lang="en-US" sz="3200" b="1" dirty="0">
                <a:solidFill>
                  <a:srgbClr val="0070C0"/>
                </a:solidFill>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   </a:t>
            </a:r>
            <a:r>
              <a:rPr lang="en-US" sz="2200" dirty="0">
                <a:solidFill>
                  <a:srgbClr val="000000"/>
                </a:solidFill>
                <a:latin typeface="Arial" panose="020B0604020202020204" pitchFamily="34" charset="0"/>
                <a:cs typeface="Arial" panose="020B0604020202020204" pitchFamily="34" charset="0"/>
              </a:rPr>
              <a:t>NO WORK CAN COMMENCE on your property without a fully approved </a:t>
            </a:r>
            <a:r>
              <a:rPr lang="en-US" sz="2200" i="0" u="none" strike="noStrike" baseline="0" dirty="0">
                <a:solidFill>
                  <a:srgbClr val="000000"/>
                </a:solidFill>
                <a:latin typeface="Arial" panose="020B0604020202020204" pitchFamily="34" charset="0"/>
                <a:cs typeface="Arial" panose="020B0604020202020204" pitchFamily="34" charset="0"/>
              </a:rPr>
              <a:t>ARB </a:t>
            </a:r>
            <a:br>
              <a:rPr lang="en-US" sz="2200" i="0" u="none" strike="noStrike" baseline="0" dirty="0">
                <a:solidFill>
                  <a:srgbClr val="000000"/>
                </a:solidFill>
                <a:latin typeface="Arial" panose="020B0604020202020204" pitchFamily="34" charset="0"/>
                <a:cs typeface="Arial" panose="020B0604020202020204" pitchFamily="34" charset="0"/>
              </a:rPr>
            </a:br>
            <a:endParaRPr lang="en-US" sz="2200" dirty="0"/>
          </a:p>
        </p:txBody>
      </p:sp>
      <p:sp>
        <p:nvSpPr>
          <p:cNvPr id="3" name="Content Placeholder 2">
            <a:extLst>
              <a:ext uri="{FF2B5EF4-FFF2-40B4-BE49-F238E27FC236}">
                <a16:creationId xmlns:a16="http://schemas.microsoft.com/office/drawing/2014/main" id="{E93CB693-D5D5-352F-F9F7-452537B51D26}"/>
              </a:ext>
            </a:extLst>
          </p:cNvPr>
          <p:cNvSpPr>
            <a:spLocks noGrp="1"/>
          </p:cNvSpPr>
          <p:nvPr>
            <p:ph idx="1"/>
          </p:nvPr>
        </p:nvSpPr>
        <p:spPr>
          <a:xfrm>
            <a:off x="1330036" y="1825625"/>
            <a:ext cx="9850582" cy="4351338"/>
          </a:xfrm>
        </p:spPr>
        <p:txBody>
          <a:bodyPr>
            <a:normAutofit fontScale="25000" lnSpcReduction="20000"/>
          </a:bodyPr>
          <a:lstStyle/>
          <a:p>
            <a:pPr marL="0" indent="0">
              <a:buNone/>
            </a:pPr>
            <a:r>
              <a:rPr lang="en-US" sz="8000" i="0" u="none" strike="noStrike" baseline="0" dirty="0">
                <a:latin typeface="Arial" panose="020B0604020202020204" pitchFamily="34" charset="0"/>
                <a:cs typeface="Arial" panose="020B0604020202020204" pitchFamily="34" charset="0"/>
              </a:rPr>
              <a:t> An ARB application is needed when a material change will be made to alter the</a:t>
            </a:r>
          </a:p>
          <a:p>
            <a:pPr marL="0" indent="0">
              <a:buNone/>
            </a:pPr>
            <a:r>
              <a:rPr lang="en-US" sz="8000" i="0" u="none" strike="noStrike" baseline="0" dirty="0">
                <a:latin typeface="Arial" panose="020B0604020202020204" pitchFamily="34" charset="0"/>
                <a:cs typeface="Arial" panose="020B0604020202020204" pitchFamily="34" charset="0"/>
              </a:rPr>
              <a:t>exterior aesthetics or appearance of any property within Heritage Greens. </a:t>
            </a:r>
          </a:p>
          <a:p>
            <a:pPr marL="0" indent="0">
              <a:buNone/>
            </a:pPr>
            <a:endParaRPr lang="en-US" sz="8000" i="0" u="none" strike="noStrike" baseline="0" dirty="0">
              <a:latin typeface="Arial" panose="020B0604020202020204" pitchFamily="34" charset="0"/>
              <a:cs typeface="Arial" panose="020B0604020202020204" pitchFamily="34" charset="0"/>
            </a:endParaRPr>
          </a:p>
          <a:p>
            <a:pPr marL="0" indent="0">
              <a:buNone/>
            </a:pPr>
            <a:r>
              <a:rPr lang="en-US" sz="6200" i="0" u="none" strike="noStrike" baseline="0" dirty="0">
                <a:latin typeface="Arial" panose="020B0604020202020204" pitchFamily="34" charset="0"/>
                <a:cs typeface="Arial" panose="020B0604020202020204" pitchFamily="34" charset="0"/>
              </a:rPr>
              <a:t>                            </a:t>
            </a:r>
            <a:r>
              <a:rPr lang="en-US" sz="8000" i="0" u="none" strike="noStrike" baseline="0" dirty="0">
                <a:latin typeface="Arial" panose="020B0604020202020204" pitchFamily="34" charset="0"/>
                <a:cs typeface="Arial" panose="020B0604020202020204" pitchFamily="34" charset="0"/>
              </a:rPr>
              <a:t>Before beginning any project including:</a:t>
            </a:r>
          </a:p>
          <a:p>
            <a:pPr marL="0" indent="0">
              <a:buNone/>
            </a:pPr>
            <a:r>
              <a:rPr lang="en-US" sz="8000" i="0" u="none" strike="noStrike" baseline="0" dirty="0">
                <a:latin typeface="Arial" panose="020B0604020202020204" pitchFamily="34" charset="0"/>
                <a:cs typeface="Arial" panose="020B0604020202020204" pitchFamily="34" charset="0"/>
              </a:rPr>
              <a:t> Roof replacement                  Landscape changes                Driveway changes</a:t>
            </a:r>
          </a:p>
          <a:p>
            <a:pPr marL="0" indent="0">
              <a:buNone/>
            </a:pPr>
            <a:r>
              <a:rPr lang="en-US" sz="8000" i="0" u="none" strike="noStrike" baseline="0" dirty="0">
                <a:latin typeface="Arial" panose="020B0604020202020204" pitchFamily="34" charset="0"/>
                <a:cs typeface="Arial" panose="020B0604020202020204" pitchFamily="34" charset="0"/>
              </a:rPr>
              <a:t> Painting of Garage Door, Trim, Front Door, or House</a:t>
            </a:r>
          </a:p>
          <a:p>
            <a:pPr marL="0" indent="0">
              <a:buNone/>
            </a:pPr>
            <a:r>
              <a:rPr lang="en-US" sz="8000" i="0" u="none" strike="noStrike" baseline="0" dirty="0">
                <a:latin typeface="Arial" panose="020B0604020202020204" pitchFamily="34" charset="0"/>
                <a:cs typeface="Arial" panose="020B0604020202020204" pitchFamily="34" charset="0"/>
              </a:rPr>
              <a:t> Addition of any Structures                      Removal of trees or planting of trees</a:t>
            </a:r>
          </a:p>
          <a:p>
            <a:pPr marL="0" indent="0">
              <a:buNone/>
            </a:pPr>
            <a:endParaRPr lang="en-US" sz="6200" i="0" u="none" strike="noStrike" baseline="0" dirty="0">
              <a:latin typeface="Arial" panose="020B0604020202020204" pitchFamily="34" charset="0"/>
              <a:cs typeface="Arial" panose="020B0604020202020204" pitchFamily="34" charset="0"/>
            </a:endParaRPr>
          </a:p>
          <a:p>
            <a:pPr marL="0" indent="0">
              <a:buNone/>
            </a:pPr>
            <a:r>
              <a:rPr lang="en-US" sz="6200" i="0" u="none" strike="noStrike" baseline="0" dirty="0">
                <a:latin typeface="Arial" panose="020B0604020202020204" pitchFamily="34" charset="0"/>
                <a:cs typeface="Arial" panose="020B0604020202020204" pitchFamily="34" charset="0"/>
              </a:rPr>
              <a:t> </a:t>
            </a:r>
            <a:r>
              <a:rPr lang="en-US" sz="8000" i="0" u="none" strike="noStrike" baseline="0" dirty="0">
                <a:latin typeface="Arial" panose="020B0604020202020204" pitchFamily="34" charset="0"/>
                <a:cs typeface="Arial" panose="020B0604020202020204" pitchFamily="34" charset="0"/>
              </a:rPr>
              <a:t>Obtain an ARB form from the Heritage Greens website, or at the HG Community </a:t>
            </a:r>
            <a:endParaRPr lang="en-US" sz="8000" dirty="0">
              <a:latin typeface="Arial" panose="020B0604020202020204" pitchFamily="34" charset="0"/>
              <a:cs typeface="Arial" panose="020B0604020202020204" pitchFamily="34" charset="0"/>
            </a:endParaRPr>
          </a:p>
          <a:p>
            <a:pPr marL="0" indent="0">
              <a:buNone/>
            </a:pPr>
            <a:r>
              <a:rPr lang="en-US" sz="8000" i="0" u="none" strike="noStrike" baseline="0" dirty="0">
                <a:latin typeface="Arial" panose="020B0604020202020204" pitchFamily="34" charset="0"/>
                <a:cs typeface="Arial" panose="020B0604020202020204" pitchFamily="34" charset="0"/>
              </a:rPr>
              <a:t>Center, in the hallway, adjacent to the Restrooms. Complete the form with supporting </a:t>
            </a:r>
          </a:p>
          <a:p>
            <a:pPr marL="0" indent="0">
              <a:buNone/>
            </a:pPr>
            <a:r>
              <a:rPr lang="en-US" sz="8000" i="0" u="none" strike="noStrike" baseline="0" dirty="0">
                <a:latin typeface="Arial" panose="020B0604020202020204" pitchFamily="34" charset="0"/>
                <a:cs typeface="Arial" panose="020B0604020202020204" pitchFamily="34" charset="0"/>
              </a:rPr>
              <a:t>documentation and submit to your sub-association AR approver. Your AR submission will be reviewed within 14-30 days.  </a:t>
            </a:r>
          </a:p>
          <a:p>
            <a:pPr marL="0" indent="0">
              <a:buNone/>
            </a:pPr>
            <a:r>
              <a:rPr lang="en-US" sz="6200" b="1" i="0" u="none" strike="noStrike" baseline="0" dirty="0">
                <a:solidFill>
                  <a:srgbClr val="000000"/>
                </a:solidFill>
                <a:latin typeface="Arial" panose="020B0604020202020204" pitchFamily="34" charset="0"/>
                <a:cs typeface="Arial" panose="020B0604020202020204" pitchFamily="34" charset="0"/>
              </a:rPr>
              <a:t> </a:t>
            </a:r>
            <a:endParaRPr lang="en-US" sz="6200" b="0" i="0" u="none" strike="noStrike" baseline="0" dirty="0">
              <a:solidFill>
                <a:srgbClr val="000000"/>
              </a:solidFill>
              <a:latin typeface="Arial" panose="020B0604020202020204" pitchFamily="34" charset="0"/>
              <a:cs typeface="Arial" panose="020B0604020202020204" pitchFamily="34" charset="0"/>
            </a:endParaRPr>
          </a:p>
          <a:p>
            <a:pPr marL="0" indent="0">
              <a:buNone/>
            </a:pPr>
            <a:r>
              <a:rPr lang="en-US" sz="6200" b="1" i="0" u="none" strike="noStrike" baseline="0" dirty="0">
                <a:solidFill>
                  <a:srgbClr val="000000"/>
                </a:solidFill>
                <a:latin typeface="Arial" panose="020B0604020202020204" pitchFamily="34" charset="0"/>
                <a:cs typeface="Arial" panose="020B0604020202020204" pitchFamily="34" charset="0"/>
              </a:rPr>
              <a:t> </a:t>
            </a:r>
            <a:endParaRPr lang="en-US" sz="6200" b="0" i="0" u="none" strike="noStrike" baseline="0" dirty="0">
              <a:solidFill>
                <a:srgbClr val="000000"/>
              </a:solidFill>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775105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85FD5-5C58-4998-C6B6-038ECD211EB9}"/>
              </a:ext>
            </a:extLst>
          </p:cNvPr>
          <p:cNvSpPr>
            <a:spLocks noGrp="1"/>
          </p:cNvSpPr>
          <p:nvPr>
            <p:ph type="title"/>
          </p:nvPr>
        </p:nvSpPr>
        <p:spPr>
          <a:xfrm>
            <a:off x="838200" y="365126"/>
            <a:ext cx="10515600" cy="990044"/>
          </a:xfrm>
        </p:spPr>
        <p:txBody>
          <a:bodyPr/>
          <a:lstStyle/>
          <a:p>
            <a:r>
              <a:rPr lang="en-US" dirty="0"/>
              <a:t>                      </a:t>
            </a:r>
            <a:r>
              <a:rPr lang="en-US" sz="3200" dirty="0">
                <a:solidFill>
                  <a:schemeClr val="accent2">
                    <a:lumMod val="75000"/>
                  </a:schemeClr>
                </a:solidFill>
                <a:latin typeface="Arial" panose="020B0604020202020204" pitchFamily="34" charset="0"/>
                <a:cs typeface="Arial" panose="020B0604020202020204" pitchFamily="34" charset="0"/>
              </a:rPr>
              <a:t>Three</a:t>
            </a:r>
            <a:r>
              <a:rPr lang="en-US" sz="3200" dirty="0">
                <a:latin typeface="Arial" panose="020B0604020202020204" pitchFamily="34" charset="0"/>
                <a:cs typeface="Arial" panose="020B0604020202020204" pitchFamily="34" charset="0"/>
              </a:rPr>
              <a:t> </a:t>
            </a:r>
            <a:r>
              <a:rPr lang="en-US" sz="3200" dirty="0">
                <a:solidFill>
                  <a:schemeClr val="accent4">
                    <a:lumMod val="50000"/>
                  </a:schemeClr>
                </a:solidFill>
                <a:latin typeface="Arial" panose="020B0604020202020204" pitchFamily="34" charset="0"/>
                <a:cs typeface="Arial" panose="020B0604020202020204" pitchFamily="34" charset="0"/>
              </a:rPr>
              <a:t>Color</a:t>
            </a:r>
            <a:r>
              <a:rPr lang="en-US" sz="3200" dirty="0">
                <a:latin typeface="Arial" panose="020B0604020202020204" pitchFamily="34" charset="0"/>
                <a:cs typeface="Arial" panose="020B0604020202020204" pitchFamily="34" charset="0"/>
              </a:rPr>
              <a:t> </a:t>
            </a:r>
            <a:r>
              <a:rPr lang="en-US" sz="3200" dirty="0">
                <a:solidFill>
                  <a:schemeClr val="bg2">
                    <a:lumMod val="50000"/>
                  </a:schemeClr>
                </a:solidFill>
                <a:latin typeface="Arial" panose="020B0604020202020204" pitchFamily="34" charset="0"/>
                <a:cs typeface="Arial" panose="020B0604020202020204" pitchFamily="34" charset="0"/>
              </a:rPr>
              <a:t>Palettes</a:t>
            </a:r>
            <a:endParaRPr lang="en-US" sz="3200" dirty="0">
              <a:solidFill>
                <a:schemeClr val="bg2">
                  <a:lumMod val="50000"/>
                </a:schemeClr>
              </a:solidFill>
            </a:endParaRPr>
          </a:p>
        </p:txBody>
      </p:sp>
      <p:sp>
        <p:nvSpPr>
          <p:cNvPr id="3" name="Content Placeholder 2">
            <a:extLst>
              <a:ext uri="{FF2B5EF4-FFF2-40B4-BE49-F238E27FC236}">
                <a16:creationId xmlns:a16="http://schemas.microsoft.com/office/drawing/2014/main" id="{9172385F-3CF6-0A7B-8F2C-8C14253C0FF0}"/>
              </a:ext>
            </a:extLst>
          </p:cNvPr>
          <p:cNvSpPr>
            <a:spLocks noGrp="1"/>
          </p:cNvSpPr>
          <p:nvPr>
            <p:ph idx="1"/>
          </p:nvPr>
        </p:nvSpPr>
        <p:spPr>
          <a:xfrm>
            <a:off x="838200" y="1355170"/>
            <a:ext cx="10515600" cy="4821793"/>
          </a:xfrm>
        </p:spPr>
        <p:txBody>
          <a:bodyPr/>
          <a:lstStyle/>
          <a:p>
            <a:pPr marL="0" indent="0">
              <a:buNone/>
            </a:pPr>
            <a:r>
              <a:rPr lang="en-US" dirty="0"/>
              <a:t>    </a:t>
            </a:r>
            <a:r>
              <a:rPr lang="en-US" dirty="0">
                <a:solidFill>
                  <a:schemeClr val="accent2">
                    <a:lumMod val="75000"/>
                  </a:schemeClr>
                </a:solidFill>
              </a:rPr>
              <a:t>Terra Cotta Roof                   </a:t>
            </a:r>
            <a:r>
              <a:rPr lang="en-US" dirty="0">
                <a:solidFill>
                  <a:schemeClr val="accent4">
                    <a:lumMod val="50000"/>
                  </a:schemeClr>
                </a:solidFill>
              </a:rPr>
              <a:t>Brown Roof                  </a:t>
            </a:r>
            <a:r>
              <a:rPr lang="en-US" dirty="0">
                <a:solidFill>
                  <a:schemeClr val="bg2">
                    <a:lumMod val="50000"/>
                  </a:schemeClr>
                </a:solidFill>
              </a:rPr>
              <a:t>Gray Roof</a:t>
            </a:r>
          </a:p>
          <a:p>
            <a:pPr marL="0" indent="0">
              <a:buNone/>
            </a:pPr>
            <a:r>
              <a:rPr lang="en-US" dirty="0"/>
              <a:t>                                                                                         </a:t>
            </a:r>
          </a:p>
        </p:txBody>
      </p:sp>
      <p:pic>
        <p:nvPicPr>
          <p:cNvPr id="5" name="Picture 4">
            <a:extLst>
              <a:ext uri="{FF2B5EF4-FFF2-40B4-BE49-F238E27FC236}">
                <a16:creationId xmlns:a16="http://schemas.microsoft.com/office/drawing/2014/main" id="{30649DF5-16A7-A0EB-E8D1-32A700689601}"/>
              </a:ext>
            </a:extLst>
          </p:cNvPr>
          <p:cNvPicPr>
            <a:picLocks noChangeAspect="1"/>
          </p:cNvPicPr>
          <p:nvPr/>
        </p:nvPicPr>
        <p:blipFill>
          <a:blip r:embed="rId2"/>
          <a:stretch>
            <a:fillRect/>
          </a:stretch>
        </p:blipFill>
        <p:spPr>
          <a:xfrm>
            <a:off x="1275895" y="1919563"/>
            <a:ext cx="2486372" cy="3410426"/>
          </a:xfrm>
          <a:prstGeom prst="rect">
            <a:avLst/>
          </a:prstGeom>
        </p:spPr>
      </p:pic>
      <p:pic>
        <p:nvPicPr>
          <p:cNvPr id="7" name="Picture 6">
            <a:extLst>
              <a:ext uri="{FF2B5EF4-FFF2-40B4-BE49-F238E27FC236}">
                <a16:creationId xmlns:a16="http://schemas.microsoft.com/office/drawing/2014/main" id="{E3C05EAA-D5D3-29C0-289D-3602E5F20A50}"/>
              </a:ext>
            </a:extLst>
          </p:cNvPr>
          <p:cNvPicPr>
            <a:picLocks noChangeAspect="1"/>
          </p:cNvPicPr>
          <p:nvPr/>
        </p:nvPicPr>
        <p:blipFill>
          <a:blip r:embed="rId3"/>
          <a:stretch>
            <a:fillRect/>
          </a:stretch>
        </p:blipFill>
        <p:spPr>
          <a:xfrm>
            <a:off x="4766319" y="1919563"/>
            <a:ext cx="2659361" cy="3410426"/>
          </a:xfrm>
          <a:prstGeom prst="rect">
            <a:avLst/>
          </a:prstGeom>
        </p:spPr>
      </p:pic>
      <p:pic>
        <p:nvPicPr>
          <p:cNvPr id="9" name="Picture 8">
            <a:extLst>
              <a:ext uri="{FF2B5EF4-FFF2-40B4-BE49-F238E27FC236}">
                <a16:creationId xmlns:a16="http://schemas.microsoft.com/office/drawing/2014/main" id="{E5548B3D-E72D-EF1E-805B-D09508CC53D3}"/>
              </a:ext>
            </a:extLst>
          </p:cNvPr>
          <p:cNvPicPr>
            <a:picLocks noChangeAspect="1"/>
          </p:cNvPicPr>
          <p:nvPr/>
        </p:nvPicPr>
        <p:blipFill>
          <a:blip r:embed="rId4"/>
          <a:stretch>
            <a:fillRect/>
          </a:stretch>
        </p:blipFill>
        <p:spPr>
          <a:xfrm>
            <a:off x="7934018" y="1723787"/>
            <a:ext cx="2659362" cy="3410426"/>
          </a:xfrm>
          <a:prstGeom prst="rect">
            <a:avLst/>
          </a:prstGeom>
        </p:spPr>
      </p:pic>
    </p:spTree>
    <p:extLst>
      <p:ext uri="{BB962C8B-B14F-4D97-AF65-F5344CB8AC3E}">
        <p14:creationId xmlns:p14="http://schemas.microsoft.com/office/powerpoint/2010/main" val="4184152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335D9-C846-6A61-74D8-425041C566EA}"/>
              </a:ext>
            </a:extLst>
          </p:cNvPr>
          <p:cNvSpPr>
            <a:spLocks noGrp="1"/>
          </p:cNvSpPr>
          <p:nvPr>
            <p:ph type="title"/>
          </p:nvPr>
        </p:nvSpPr>
        <p:spPr>
          <a:xfrm>
            <a:off x="838200" y="365125"/>
            <a:ext cx="10515600" cy="835025"/>
          </a:xfrm>
        </p:spPr>
        <p:txBody>
          <a:bodyPr>
            <a:normAutofit/>
          </a:bodyPr>
          <a:lstStyle/>
          <a:p>
            <a:r>
              <a:rPr lang="en-US" sz="3600" b="1" dirty="0">
                <a:solidFill>
                  <a:srgbClr val="0070C0"/>
                </a:solidFill>
                <a:latin typeface="Arial" panose="020B0604020202020204" pitchFamily="34" charset="0"/>
                <a:cs typeface="Arial" panose="020B0604020202020204" pitchFamily="34" charset="0"/>
              </a:rPr>
              <a:t>                          </a:t>
            </a:r>
            <a:endParaRPr lang="en-US" sz="3600" dirty="0"/>
          </a:p>
        </p:txBody>
      </p:sp>
      <p:sp>
        <p:nvSpPr>
          <p:cNvPr id="3" name="Content Placeholder 2">
            <a:extLst>
              <a:ext uri="{FF2B5EF4-FFF2-40B4-BE49-F238E27FC236}">
                <a16:creationId xmlns:a16="http://schemas.microsoft.com/office/drawing/2014/main" id="{611DE028-702C-65B4-E8FB-E7C74531A871}"/>
              </a:ext>
            </a:extLst>
          </p:cNvPr>
          <p:cNvSpPr>
            <a:spLocks noGrp="1"/>
          </p:cNvSpPr>
          <p:nvPr>
            <p:ph idx="1"/>
          </p:nvPr>
        </p:nvSpPr>
        <p:spPr>
          <a:xfrm>
            <a:off x="838200" y="1200150"/>
            <a:ext cx="10515600" cy="5019675"/>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5A5754"/>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1"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Landscape Committee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        Suzanne </a:t>
            </a:r>
            <a:r>
              <a:rPr kumimoji="0" lang="en-US" altLang="en-US" sz="2800" b="0" i="0" u="none" strike="noStrike" cap="none" normalizeH="0" baseline="0" dirty="0" err="1">
                <a:ln>
                  <a:noFill/>
                </a:ln>
                <a:effectLst/>
                <a:latin typeface="Arial" panose="020B0604020202020204" pitchFamily="34" charset="0"/>
                <a:ea typeface="Calibri" panose="020F0502020204030204" pitchFamily="34" charset="0"/>
                <a:cs typeface="Arial" panose="020B0604020202020204" pitchFamily="34" charset="0"/>
              </a:rPr>
              <a:t>Rivara</a:t>
            </a:r>
            <a:r>
              <a:rPr kumimoji="0" lang="en-US" altLang="en-US" sz="2800" b="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     Debbie </a:t>
            </a:r>
            <a:r>
              <a:rPr kumimoji="0" lang="en-US" altLang="en-US" sz="2800" b="0" i="0" u="none" strike="noStrike" cap="none" normalizeH="0" baseline="0" dirty="0" err="1">
                <a:ln>
                  <a:noFill/>
                </a:ln>
                <a:effectLst/>
                <a:latin typeface="Arial" panose="020B0604020202020204" pitchFamily="34" charset="0"/>
                <a:ea typeface="Calibri" panose="020F0502020204030204" pitchFamily="34" charset="0"/>
                <a:cs typeface="Arial" panose="020B0604020202020204" pitchFamily="34" charset="0"/>
              </a:rPr>
              <a:t>Lerra</a:t>
            </a:r>
            <a:r>
              <a:rPr kumimoji="0" lang="en-US" altLang="en-US" sz="2800" b="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     Fran MacPhail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latin typeface="Arial" panose="020B0604020202020204" pitchFamily="34" charset="0"/>
              <a:cs typeface="Arial" panose="020B0604020202020204" pitchFamily="34" charset="0"/>
            </a:endParaRPr>
          </a:p>
          <a:p>
            <a:pPr marL="0" marR="0" indent="0">
              <a:lnSpc>
                <a:spcPct val="107000"/>
              </a:lnSpc>
              <a:spcBef>
                <a:spcPts val="0"/>
              </a:spcBef>
              <a:spcAft>
                <a:spcPts val="0"/>
              </a:spcAft>
              <a:buNone/>
            </a:pPr>
            <a:r>
              <a:rPr kumimoji="0" lang="en-US" altLang="en-US" sz="2800" b="0" i="0" u="none" strike="noStrike" cap="none" normalizeH="0" baseline="0" dirty="0">
                <a:ln>
                  <a:noFill/>
                </a:ln>
                <a:effectLst/>
                <a:latin typeface="Arial" panose="020B0604020202020204" pitchFamily="34" charset="0"/>
                <a:cs typeface="Arial" panose="020B0604020202020204" pitchFamily="34" charset="0"/>
              </a:rPr>
              <a:t>                                       </a:t>
            </a:r>
            <a:r>
              <a:rPr lang="en-US" sz="2800" b="1" dirty="0">
                <a:effectLst/>
                <a:latin typeface="Arial" panose="020B0604020202020204" pitchFamily="34" charset="0"/>
                <a:ea typeface="Times New Roman" panose="02020603050405020304" pitchFamily="18" charset="0"/>
                <a:cs typeface="Times New Roman" panose="02020603050405020304" pitchFamily="18" charset="0"/>
              </a:rPr>
              <a:t>Events Committee</a:t>
            </a:r>
          </a:p>
          <a:p>
            <a:pPr marL="0" marR="0" indent="0">
              <a:lnSpc>
                <a:spcPct val="107000"/>
              </a:lnSpc>
              <a:spcBef>
                <a:spcPts val="0"/>
              </a:spcBef>
              <a:spcAft>
                <a:spcPts val="0"/>
              </a:spcAft>
              <a:buNone/>
            </a:pPr>
            <a:endParaRPr lang="en-US" sz="2800" b="1"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0" indent="0">
              <a:lnSpc>
                <a:spcPct val="107000"/>
              </a:lnSpc>
              <a:spcBef>
                <a:spcPts val="0"/>
              </a:spcBef>
              <a:spcAft>
                <a:spcPts val="800"/>
              </a:spcAft>
              <a:buNone/>
            </a:pPr>
            <a:r>
              <a:rPr lang="en-US" sz="2800" dirty="0">
                <a:effectLst/>
                <a:latin typeface="Arial" panose="020B0604020202020204" pitchFamily="34" charset="0"/>
                <a:ea typeface="Calibri" panose="020F0502020204030204" pitchFamily="34" charset="0"/>
                <a:cs typeface="Times New Roman" panose="02020603050405020304" pitchFamily="18" charset="0"/>
              </a:rPr>
              <a:t>        Ruth Bergmann – Chair    </a:t>
            </a:r>
            <a:r>
              <a:rPr lang="en-US" sz="2400" u="sng"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HGEVENTSRSVP@gmail.com</a:t>
            </a:r>
            <a:endParaRPr lang="en-US" sz="2400"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Arial" panose="020B0604020202020204" pitchFamily="34" charset="0"/>
                <a:ea typeface="Calibri" panose="020F0502020204030204" pitchFamily="34" charset="0"/>
                <a:cs typeface="Times New Roman" panose="02020603050405020304" pitchFamily="18" charset="0"/>
              </a:rPr>
              <a:t>         Barbara </a:t>
            </a:r>
            <a:r>
              <a:rPr lang="en-US" sz="2800" dirty="0" err="1">
                <a:effectLst/>
                <a:latin typeface="Arial" panose="020B0604020202020204" pitchFamily="34" charset="0"/>
                <a:ea typeface="Calibri" panose="020F0502020204030204" pitchFamily="34" charset="0"/>
                <a:cs typeface="Times New Roman" panose="02020603050405020304" pitchFamily="18" charset="0"/>
              </a:rPr>
              <a:t>Vitucci</a:t>
            </a:r>
            <a:r>
              <a:rPr lang="en-US" sz="2800" dirty="0">
                <a:effectLst/>
                <a:latin typeface="Arial" panose="020B0604020202020204" pitchFamily="34" charset="0"/>
                <a:ea typeface="Calibri" panose="020F0502020204030204" pitchFamily="34" charset="0"/>
                <a:cs typeface="Times New Roman" panose="02020603050405020304" pitchFamily="18" charset="0"/>
              </a:rPr>
              <a:t>       </a:t>
            </a:r>
            <a:r>
              <a:rPr lang="en-US" dirty="0">
                <a:effectLst/>
                <a:latin typeface="Arial" panose="020B0604020202020204" pitchFamily="34" charset="0"/>
                <a:ea typeface="Calibri" panose="020F0502020204030204" pitchFamily="34" charset="0"/>
                <a:cs typeface="Times New Roman" panose="02020603050405020304" pitchFamily="18" charset="0"/>
              </a:rPr>
              <a:t>Jenny Latino       Dee Potenza</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dirty="0"/>
          </a:p>
        </p:txBody>
      </p:sp>
    </p:spTree>
    <p:extLst>
      <p:ext uri="{BB962C8B-B14F-4D97-AF65-F5344CB8AC3E}">
        <p14:creationId xmlns:p14="http://schemas.microsoft.com/office/powerpoint/2010/main" val="372321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4C401-D3D3-CF98-7F32-9F0864B38EC9}"/>
              </a:ext>
            </a:extLst>
          </p:cNvPr>
          <p:cNvSpPr>
            <a:spLocks noGrp="1"/>
          </p:cNvSpPr>
          <p:nvPr>
            <p:ph type="title"/>
          </p:nvPr>
        </p:nvSpPr>
        <p:spPr>
          <a:xfrm>
            <a:off x="838200" y="784429"/>
            <a:ext cx="10515600" cy="2765595"/>
          </a:xfrm>
        </p:spPr>
        <p:txBody>
          <a:bodyPr>
            <a:normAutofit fontScale="90000"/>
          </a:bodyPr>
          <a:lstStyle/>
          <a:p>
            <a:r>
              <a:rPr lang="en-US" dirty="0"/>
              <a:t>                    </a:t>
            </a:r>
            <a:br>
              <a:rPr lang="en-US" dirty="0"/>
            </a:br>
            <a:r>
              <a:rPr lang="en-US" dirty="0"/>
              <a:t>                         </a:t>
            </a:r>
            <a:r>
              <a:rPr lang="en-US" b="1" dirty="0">
                <a:solidFill>
                  <a:srgbClr val="00B050"/>
                </a:solidFill>
              </a:rPr>
              <a:t>Waste Management</a:t>
            </a:r>
            <a:br>
              <a:rPr lang="en-US" dirty="0"/>
            </a:br>
            <a:r>
              <a:rPr lang="en-US" dirty="0"/>
              <a:t>                               </a:t>
            </a:r>
            <a:r>
              <a:rPr lang="en-US" sz="3100" b="1" dirty="0">
                <a:latin typeface="Arial" panose="020B0604020202020204" pitchFamily="34" charset="0"/>
                <a:cs typeface="Arial" panose="020B0604020202020204" pitchFamily="34" charset="0"/>
              </a:rPr>
              <a:t>Collections</a:t>
            </a:r>
            <a:r>
              <a:rPr lang="en-US" sz="3100" dirty="0">
                <a:latin typeface="Arial" panose="020B0604020202020204" pitchFamily="34" charset="0"/>
                <a:cs typeface="Arial" panose="020B0604020202020204" pitchFamily="34" charset="0"/>
              </a:rPr>
              <a:t>: </a:t>
            </a:r>
            <a:br>
              <a:rPr lang="en-US" sz="3100" dirty="0">
                <a:latin typeface="Arial" panose="020B0604020202020204" pitchFamily="34" charset="0"/>
                <a:cs typeface="Arial" panose="020B0604020202020204" pitchFamily="34" charset="0"/>
              </a:rPr>
            </a:br>
            <a:r>
              <a:rPr lang="en-US" sz="3100" b="1" u="sng" dirty="0">
                <a:solidFill>
                  <a:srgbClr val="0070C0"/>
                </a:solidFill>
                <a:latin typeface="Arial" panose="020B0604020202020204" pitchFamily="34" charset="0"/>
                <a:cs typeface="Arial" panose="020B0604020202020204" pitchFamily="34" charset="0"/>
              </a:rPr>
              <a:t>Tuesdays</a:t>
            </a:r>
            <a:r>
              <a:rPr lang="en-US" sz="3100" dirty="0">
                <a:latin typeface="Arial" panose="020B0604020202020204" pitchFamily="34" charset="0"/>
                <a:cs typeface="Arial" panose="020B0604020202020204" pitchFamily="34" charset="0"/>
              </a:rPr>
              <a:t>: Regular garbage, recycles, cardboard, and large items                </a:t>
            </a:r>
            <a:br>
              <a:rPr lang="en-US" sz="3100" dirty="0">
                <a:latin typeface="Arial" panose="020B0604020202020204" pitchFamily="34" charset="0"/>
                <a:cs typeface="Arial" panose="020B0604020202020204" pitchFamily="34" charset="0"/>
              </a:rPr>
            </a:br>
            <a:r>
              <a:rPr lang="en-US" sz="3100" u="sng" dirty="0">
                <a:latin typeface="Arial" panose="020B0604020202020204" pitchFamily="34" charset="0"/>
                <a:cs typeface="Arial" panose="020B0604020202020204" pitchFamily="34" charset="0"/>
              </a:rPr>
              <a:t> </a:t>
            </a:r>
            <a:r>
              <a:rPr lang="en-US" sz="3100" b="1" u="sng" dirty="0">
                <a:solidFill>
                  <a:srgbClr val="0070C0"/>
                </a:solidFill>
                <a:latin typeface="Arial" panose="020B0604020202020204" pitchFamily="34" charset="0"/>
                <a:cs typeface="Arial" panose="020B0604020202020204" pitchFamily="34" charset="0"/>
              </a:rPr>
              <a:t>Fridays</a:t>
            </a:r>
            <a:r>
              <a:rPr lang="en-US" sz="3100" b="1" dirty="0">
                <a:solidFill>
                  <a:srgbClr val="0070C0"/>
                </a:solidFill>
                <a:latin typeface="Arial" panose="020B0604020202020204" pitchFamily="34" charset="0"/>
                <a:cs typeface="Arial" panose="020B0604020202020204" pitchFamily="34" charset="0"/>
              </a:rPr>
              <a:t>: </a:t>
            </a:r>
            <a:r>
              <a:rPr lang="en-US" sz="3100" dirty="0">
                <a:latin typeface="Arial" panose="020B0604020202020204" pitchFamily="34" charset="0"/>
                <a:cs typeface="Arial" panose="020B0604020202020204" pitchFamily="34" charset="0"/>
              </a:rPr>
              <a:t>Regular garbage</a:t>
            </a:r>
            <a:br>
              <a:rPr lang="en-US" sz="3100" dirty="0">
                <a:latin typeface="Arial" panose="020B0604020202020204" pitchFamily="34" charset="0"/>
                <a:cs typeface="Arial" panose="020B0604020202020204" pitchFamily="34" charset="0"/>
              </a:rPr>
            </a:br>
            <a:br>
              <a:rPr lang="en-US" sz="3100" dirty="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Yard debris must be put in biodegradable bags.</a:t>
            </a:r>
            <a:br>
              <a:rPr lang="en-US" sz="3100" dirty="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DO NOT put debris in the storm drains or in the street. </a:t>
            </a:r>
            <a:br>
              <a:rPr lang="en-US" sz="3100" dirty="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This will lead to flooding in heavy rains.</a:t>
            </a:r>
            <a:br>
              <a:rPr lang="en-US" sz="3100" dirty="0">
                <a:latin typeface="Arial" panose="020B0604020202020204" pitchFamily="34" charset="0"/>
                <a:cs typeface="Arial" panose="020B0604020202020204" pitchFamily="34" charset="0"/>
              </a:rPr>
            </a:br>
            <a:endParaRPr lang="en-US" sz="3100" dirty="0">
              <a:latin typeface="Arial" panose="020B0604020202020204" pitchFamily="34" charset="0"/>
              <a:cs typeface="Arial" panose="020B0604020202020204" pitchFamily="34" charset="0"/>
            </a:endParaRPr>
          </a:p>
        </p:txBody>
      </p:sp>
      <p:pic>
        <p:nvPicPr>
          <p:cNvPr id="5" name="Content Placeholder 4">
            <a:extLst>
              <a:ext uri="{FF2B5EF4-FFF2-40B4-BE49-F238E27FC236}">
                <a16:creationId xmlns:a16="http://schemas.microsoft.com/office/drawing/2014/main" id="{AAA95D62-DD6A-1F6B-6733-118564256E63}"/>
              </a:ext>
            </a:extLst>
          </p:cNvPr>
          <p:cNvPicPr>
            <a:picLocks noGrp="1" noChangeAspect="1"/>
          </p:cNvPicPr>
          <p:nvPr>
            <p:ph idx="1"/>
          </p:nvPr>
        </p:nvPicPr>
        <p:blipFill>
          <a:blip r:embed="rId2"/>
          <a:stretch>
            <a:fillRect/>
          </a:stretch>
        </p:blipFill>
        <p:spPr>
          <a:xfrm>
            <a:off x="2921659" y="4118061"/>
            <a:ext cx="5391902" cy="2088776"/>
          </a:xfrm>
        </p:spPr>
      </p:pic>
    </p:spTree>
    <p:extLst>
      <p:ext uri="{BB962C8B-B14F-4D97-AF65-F5344CB8AC3E}">
        <p14:creationId xmlns:p14="http://schemas.microsoft.com/office/powerpoint/2010/main" val="3704982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0333B-4C4B-44CD-5BAF-542E68AC369A}"/>
              </a:ext>
            </a:extLst>
          </p:cNvPr>
          <p:cNvSpPr>
            <a:spLocks noGrp="1"/>
          </p:cNvSpPr>
          <p:nvPr>
            <p:ph type="title"/>
          </p:nvPr>
        </p:nvSpPr>
        <p:spPr>
          <a:xfrm>
            <a:off x="838200" y="338232"/>
            <a:ext cx="10515600" cy="818216"/>
          </a:xfrm>
        </p:spPr>
        <p:txBody>
          <a:bodyPr/>
          <a:lstStyle/>
          <a:p>
            <a:r>
              <a:rPr lang="en-US" dirty="0"/>
              <a:t>      </a:t>
            </a:r>
            <a:r>
              <a:rPr lang="en-US" sz="3600" dirty="0">
                <a:solidFill>
                  <a:srgbClr val="0070C0"/>
                </a:solidFill>
                <a:latin typeface="Arial" panose="020B0604020202020204" pitchFamily="34" charset="0"/>
                <a:cs typeface="Arial" panose="020B0604020202020204" pitchFamily="34" charset="0"/>
              </a:rPr>
              <a:t>Heritage Greens Community Center</a:t>
            </a:r>
          </a:p>
        </p:txBody>
      </p:sp>
      <p:sp>
        <p:nvSpPr>
          <p:cNvPr id="11" name="Content Placeholder 10">
            <a:extLst>
              <a:ext uri="{FF2B5EF4-FFF2-40B4-BE49-F238E27FC236}">
                <a16:creationId xmlns:a16="http://schemas.microsoft.com/office/drawing/2014/main" id="{B4794156-0719-0834-AB52-A7B6F852DAE3}"/>
              </a:ext>
            </a:extLst>
          </p:cNvPr>
          <p:cNvSpPr>
            <a:spLocks noGrp="1"/>
          </p:cNvSpPr>
          <p:nvPr>
            <p:ph idx="1"/>
          </p:nvPr>
        </p:nvSpPr>
        <p:spPr>
          <a:xfrm>
            <a:off x="838200" y="1288071"/>
            <a:ext cx="10515600" cy="4888892"/>
          </a:xfrm>
        </p:spPr>
        <p:txBody>
          <a:bodyPr>
            <a:normAutofit fontScale="85000" lnSpcReduction="20000"/>
          </a:bodyPr>
          <a:lstStyle/>
          <a:p>
            <a:pPr marL="0" indent="0">
              <a:buNone/>
            </a:pPr>
            <a:r>
              <a:rPr lang="en-US" dirty="0"/>
              <a:t>  </a:t>
            </a:r>
          </a:p>
          <a:p>
            <a:pPr marL="0" indent="0">
              <a:buNone/>
            </a:pPr>
            <a:r>
              <a:rPr lang="en-US" dirty="0">
                <a:latin typeface="Arial" panose="020B0604020202020204" pitchFamily="34" charset="0"/>
                <a:cs typeface="Arial" panose="020B0604020202020204" pitchFamily="34" charset="0"/>
              </a:rPr>
              <a:t>      Located at 2215 Heritage Greens Drive,</a:t>
            </a:r>
          </a:p>
          <a:p>
            <a:pPr marL="0" indent="0">
              <a:buNone/>
            </a:pPr>
            <a:r>
              <a:rPr lang="en-US" dirty="0">
                <a:latin typeface="Arial" panose="020B0604020202020204" pitchFamily="34" charset="0"/>
                <a:cs typeface="Arial" panose="020B0604020202020204" pitchFamily="34" charset="0"/>
              </a:rPr>
              <a:t> the HG Community Center is where meetings, clubs,</a:t>
            </a:r>
          </a:p>
          <a:p>
            <a:pPr marL="0" indent="0">
              <a:buNone/>
            </a:pPr>
            <a:r>
              <a:rPr lang="en-US" dirty="0">
                <a:latin typeface="Arial" panose="020B0604020202020204" pitchFamily="34" charset="0"/>
                <a:cs typeface="Arial" panose="020B0604020202020204" pitchFamily="34" charset="0"/>
              </a:rPr>
              <a:t> and activities are held.</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Outside the Center, there is an outdoor, heated pool</a:t>
            </a:r>
          </a:p>
          <a:p>
            <a:pPr marL="0" indent="0">
              <a:buNone/>
            </a:pPr>
            <a:r>
              <a:rPr lang="en-US" dirty="0">
                <a:latin typeface="Arial" panose="020B0604020202020204" pitchFamily="34" charset="0"/>
                <a:cs typeface="Arial" panose="020B0604020202020204" pitchFamily="34" charset="0"/>
              </a:rPr>
              <a:t> a playground tot lot, a wading pool, and spa. </a:t>
            </a:r>
          </a:p>
          <a:p>
            <a:pPr marL="0" indent="0">
              <a:buNone/>
            </a:pPr>
            <a:r>
              <a:rPr lang="en-US" dirty="0">
                <a:latin typeface="Arial" panose="020B0604020202020204" pitchFamily="34" charset="0"/>
                <a:cs typeface="Arial" panose="020B0604020202020204" pitchFamily="34" charset="0"/>
              </a:rPr>
              <a:t>Inside the Center, there is The Fitness Center,</a:t>
            </a:r>
          </a:p>
          <a:p>
            <a:pPr marL="0" indent="0">
              <a:buNone/>
            </a:pPr>
            <a:r>
              <a:rPr lang="en-US" dirty="0">
                <a:latin typeface="Arial" panose="020B0604020202020204" pitchFamily="34" charset="0"/>
                <a:cs typeface="Arial" panose="020B0604020202020204" pitchFamily="34" charset="0"/>
              </a:rPr>
              <a:t>Restrooms, The Library, and the Property Manager. The</a:t>
            </a:r>
          </a:p>
          <a:p>
            <a:pPr marL="0" indent="0">
              <a:buNone/>
            </a:pPr>
            <a:r>
              <a:rPr lang="en-US" dirty="0">
                <a:latin typeface="Arial" panose="020B0604020202020204" pitchFamily="34" charset="0"/>
                <a:cs typeface="Arial" panose="020B0604020202020204" pitchFamily="34" charset="0"/>
              </a:rPr>
              <a:t>Property Manager’s hours will be posted on the Office door.</a:t>
            </a:r>
          </a:p>
          <a:p>
            <a:pPr marL="0" indent="0">
              <a:buNone/>
            </a:pPr>
            <a:r>
              <a:rPr lang="en-US" dirty="0">
                <a:latin typeface="Arial" panose="020B0604020202020204" pitchFamily="34" charset="0"/>
                <a:cs typeface="Arial" panose="020B0604020202020204" pitchFamily="34" charset="0"/>
              </a:rPr>
              <a:t>     </a:t>
            </a:r>
          </a:p>
          <a:p>
            <a:pPr marL="0" indent="0">
              <a:buNone/>
            </a:pPr>
            <a:r>
              <a:rPr lang="en-US" dirty="0">
                <a:latin typeface="Arial" panose="020B0604020202020204" pitchFamily="34" charset="0"/>
                <a:cs typeface="Arial" panose="020B0604020202020204" pitchFamily="34" charset="0"/>
              </a:rPr>
              <a:t>                                          </a:t>
            </a:r>
          </a:p>
        </p:txBody>
      </p:sp>
      <p:pic>
        <p:nvPicPr>
          <p:cNvPr id="13" name="Picture 12">
            <a:extLst>
              <a:ext uri="{FF2B5EF4-FFF2-40B4-BE49-F238E27FC236}">
                <a16:creationId xmlns:a16="http://schemas.microsoft.com/office/drawing/2014/main" id="{B9A89ED5-7095-F552-66E7-EF2FD2FD9D30}"/>
              </a:ext>
            </a:extLst>
          </p:cNvPr>
          <p:cNvPicPr>
            <a:picLocks noChangeAspect="1"/>
          </p:cNvPicPr>
          <p:nvPr/>
        </p:nvPicPr>
        <p:blipFill>
          <a:blip r:embed="rId2"/>
          <a:stretch>
            <a:fillRect/>
          </a:stretch>
        </p:blipFill>
        <p:spPr>
          <a:xfrm>
            <a:off x="9060965" y="1288071"/>
            <a:ext cx="2490059" cy="4658375"/>
          </a:xfrm>
          <a:prstGeom prst="rect">
            <a:avLst/>
          </a:prstGeom>
        </p:spPr>
      </p:pic>
    </p:spTree>
    <p:extLst>
      <p:ext uri="{BB962C8B-B14F-4D97-AF65-F5344CB8AC3E}">
        <p14:creationId xmlns:p14="http://schemas.microsoft.com/office/powerpoint/2010/main" val="2328275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B203E3-D4DF-43C1-647E-7E24F5E4881E}"/>
              </a:ext>
            </a:extLst>
          </p:cNvPr>
          <p:cNvSpPr>
            <a:spLocks noGrp="1"/>
          </p:cNvSpPr>
          <p:nvPr>
            <p:ph idx="1"/>
          </p:nvPr>
        </p:nvSpPr>
        <p:spPr>
          <a:xfrm>
            <a:off x="1840900" y="1963271"/>
            <a:ext cx="7962006" cy="3388658"/>
          </a:xfrm>
        </p:spPr>
        <p:txBody>
          <a:bodyPr>
            <a:normAutofit/>
          </a:bodyPr>
          <a:lstStyle/>
          <a:p>
            <a:pPr marL="0" indent="0">
              <a:buNone/>
            </a:pPr>
            <a:r>
              <a:rPr lang="en-US" dirty="0"/>
              <a:t>Please do not open the gates for non-members, or jump the fence if Fob/App doesn’t work.     </a:t>
            </a:r>
          </a:p>
          <a:p>
            <a:pPr marL="0" indent="0">
              <a:buNone/>
            </a:pPr>
            <a:r>
              <a:rPr lang="en-US" dirty="0"/>
              <a:t>     To request a Fob or to program the app on your phone, bring the following to the CAM (Property Manager):   </a:t>
            </a:r>
          </a:p>
          <a:p>
            <a:pPr marL="0" indent="0">
              <a:buNone/>
            </a:pPr>
            <a:r>
              <a:rPr lang="en-US" b="1" dirty="0"/>
              <a:t>Owner</a:t>
            </a:r>
            <a:r>
              <a:rPr lang="en-US" dirty="0"/>
              <a:t>: Address and Picture ID</a:t>
            </a:r>
          </a:p>
          <a:p>
            <a:pPr marL="0" indent="0">
              <a:buNone/>
            </a:pPr>
            <a:r>
              <a:rPr lang="en-US" b="1" dirty="0"/>
              <a:t>Renter</a:t>
            </a:r>
            <a:r>
              <a:rPr lang="en-US" dirty="0"/>
              <a:t>: Picture ID and signed owner’s permission slip.</a:t>
            </a:r>
          </a:p>
          <a:p>
            <a:pPr marL="0" indent="0">
              <a:buNone/>
            </a:pPr>
            <a:endParaRPr lang="en-US" dirty="0"/>
          </a:p>
        </p:txBody>
      </p:sp>
      <p:pic>
        <p:nvPicPr>
          <p:cNvPr id="1028" name="Picture 4" descr="See the source image">
            <a:extLst>
              <a:ext uri="{FF2B5EF4-FFF2-40B4-BE49-F238E27FC236}">
                <a16:creationId xmlns:a16="http://schemas.microsoft.com/office/drawing/2014/main" id="{F65C673F-F753-BF7F-7057-0B1F7478FF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2164976" y="365125"/>
            <a:ext cx="2541494" cy="120818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5522EFE9-9359-1521-88B0-9E229D8606C3}"/>
              </a:ext>
            </a:extLst>
          </p:cNvPr>
          <p:cNvSpPr>
            <a:spLocks noGrp="1"/>
          </p:cNvSpPr>
          <p:nvPr>
            <p:ph type="title"/>
          </p:nvPr>
        </p:nvSpPr>
        <p:spPr/>
        <p:txBody>
          <a:bodyPr>
            <a:normAutofit fontScale="90000"/>
          </a:bodyPr>
          <a:lstStyle/>
          <a:p>
            <a:r>
              <a:rPr lang="en-US" dirty="0"/>
              <a:t> </a:t>
            </a:r>
            <a:br>
              <a:rPr lang="en-US" dirty="0"/>
            </a:br>
            <a:br>
              <a:rPr lang="en-US" dirty="0"/>
            </a:br>
            <a:r>
              <a:rPr lang="en-US" dirty="0"/>
              <a:t>   </a:t>
            </a:r>
            <a:r>
              <a:rPr lang="en-US" sz="3200" dirty="0">
                <a:latin typeface="Arial" panose="020B0604020202020204" pitchFamily="34" charset="0"/>
                <a:cs typeface="Arial" panose="020B0604020202020204" pitchFamily="34" charset="0"/>
              </a:rPr>
              <a:t>A Fob / App is needed to get into the Center’s Facilities.</a:t>
            </a:r>
          </a:p>
        </p:txBody>
      </p:sp>
    </p:spTree>
    <p:extLst>
      <p:ext uri="{BB962C8B-B14F-4D97-AF65-F5344CB8AC3E}">
        <p14:creationId xmlns:p14="http://schemas.microsoft.com/office/powerpoint/2010/main" val="3875971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C10DD-6ABD-B61C-7C0F-A8CE9F3A40F0}"/>
              </a:ext>
            </a:extLst>
          </p:cNvPr>
          <p:cNvSpPr>
            <a:spLocks noGrp="1"/>
          </p:cNvSpPr>
          <p:nvPr>
            <p:ph type="title"/>
          </p:nvPr>
        </p:nvSpPr>
        <p:spPr>
          <a:xfrm>
            <a:off x="838200" y="365125"/>
            <a:ext cx="10515600" cy="1460500"/>
          </a:xfrm>
        </p:spPr>
        <p:txBody>
          <a:bodyPr>
            <a:normAutofit/>
          </a:bodyPr>
          <a:lstStyle/>
          <a:p>
            <a:r>
              <a:rPr lang="en-US" dirty="0"/>
              <a:t>            </a:t>
            </a:r>
            <a:r>
              <a:rPr lang="en-US" b="1" dirty="0">
                <a:solidFill>
                  <a:srgbClr val="0070C0"/>
                </a:solidFill>
              </a:rPr>
              <a:t>Pool is Open from Dawn to Dusk</a:t>
            </a:r>
            <a:br>
              <a:rPr lang="en-US" dirty="0"/>
            </a:br>
            <a:r>
              <a:rPr lang="en-US" sz="3100" dirty="0">
                <a:latin typeface="Arial" panose="020B0604020202020204" pitchFamily="34" charset="0"/>
                <a:cs typeface="Arial" panose="020B0604020202020204" pitchFamily="34" charset="0"/>
              </a:rPr>
              <a:t>Children under 16 must have adult supervision in the pool.</a:t>
            </a:r>
          </a:p>
        </p:txBody>
      </p:sp>
      <p:pic>
        <p:nvPicPr>
          <p:cNvPr id="1030" name="Picture 6" descr="See the source image">
            <a:extLst>
              <a:ext uri="{FF2B5EF4-FFF2-40B4-BE49-F238E27FC236}">
                <a16:creationId xmlns:a16="http://schemas.microsoft.com/office/drawing/2014/main" id="{2D1781C3-6E9C-3FFB-D093-B183CED8B7D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1775" y="2071688"/>
            <a:ext cx="7158038" cy="408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8836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3082A-60FC-F6C0-09EF-8A80E32A9AA0}"/>
              </a:ext>
            </a:extLst>
          </p:cNvPr>
          <p:cNvSpPr>
            <a:spLocks noGrp="1"/>
          </p:cNvSpPr>
          <p:nvPr>
            <p:ph type="title"/>
          </p:nvPr>
        </p:nvSpPr>
        <p:spPr>
          <a:xfrm>
            <a:off x="838200" y="365125"/>
            <a:ext cx="10515600" cy="1776412"/>
          </a:xfrm>
        </p:spPr>
        <p:txBody>
          <a:bodyPr>
            <a:normAutofit fontScale="90000"/>
          </a:bodyPr>
          <a:lstStyle/>
          <a:p>
            <a:r>
              <a:rPr lang="en-US" dirty="0"/>
              <a:t>    </a:t>
            </a:r>
            <a:br>
              <a:rPr lang="en-US" dirty="0"/>
            </a:br>
            <a:r>
              <a:rPr lang="en-US" dirty="0"/>
              <a:t>        </a:t>
            </a:r>
            <a:r>
              <a:rPr lang="en-US" sz="3100" b="1" dirty="0">
                <a:solidFill>
                  <a:srgbClr val="0070C0"/>
                </a:solidFill>
                <a:latin typeface="Arial" panose="020B0604020202020204" pitchFamily="34" charset="0"/>
                <a:cs typeface="Arial" panose="020B0604020202020204" pitchFamily="34" charset="0"/>
              </a:rPr>
              <a:t>Fitness Center in the HG Community Center Closes                               at 10 PM</a:t>
            </a:r>
            <a:br>
              <a:rPr lang="en-US" dirty="0"/>
            </a:br>
            <a:r>
              <a:rPr lang="en-US" dirty="0"/>
              <a:t>        </a:t>
            </a:r>
            <a:r>
              <a:rPr lang="en-US" sz="2700" dirty="0">
                <a:latin typeface="Arial" panose="020B0604020202020204" pitchFamily="34" charset="0"/>
                <a:cs typeface="Arial" panose="020B0604020202020204" pitchFamily="34" charset="0"/>
              </a:rPr>
              <a:t>Children under 12 must be supervised by an adult resident 21 yrs. old or older</a:t>
            </a:r>
            <a:br>
              <a:rPr lang="en-US" dirty="0"/>
            </a:br>
            <a:endParaRPr lang="en-US" dirty="0"/>
          </a:p>
        </p:txBody>
      </p:sp>
      <p:pic>
        <p:nvPicPr>
          <p:cNvPr id="2050" name="Picture 2" descr="See the source image">
            <a:extLst>
              <a:ext uri="{FF2B5EF4-FFF2-40B4-BE49-F238E27FC236}">
                <a16:creationId xmlns:a16="http://schemas.microsoft.com/office/drawing/2014/main" id="{62409600-4B15-34FA-158D-C3D86A4F208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43113" y="2154984"/>
            <a:ext cx="7343775" cy="3586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587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402BA-6FBF-5EDE-6D17-FCAAC9E441FF}"/>
              </a:ext>
            </a:extLst>
          </p:cNvPr>
          <p:cNvSpPr>
            <a:spLocks noGrp="1"/>
          </p:cNvSpPr>
          <p:nvPr>
            <p:ph type="title"/>
          </p:nvPr>
        </p:nvSpPr>
        <p:spPr>
          <a:xfrm>
            <a:off x="838200" y="365125"/>
            <a:ext cx="10515600" cy="5811838"/>
          </a:xfrm>
        </p:spPr>
        <p:txBody>
          <a:bodyPr/>
          <a:lstStyle/>
          <a:p>
            <a:r>
              <a:rPr lang="en-US" dirty="0"/>
              <a:t> </a:t>
            </a:r>
          </a:p>
        </p:txBody>
      </p:sp>
      <p:sp>
        <p:nvSpPr>
          <p:cNvPr id="3" name="Content Placeholder 2">
            <a:extLst>
              <a:ext uri="{FF2B5EF4-FFF2-40B4-BE49-F238E27FC236}">
                <a16:creationId xmlns:a16="http://schemas.microsoft.com/office/drawing/2014/main" id="{0A3134CE-D2A2-6DB1-D8A3-B37026E354C5}"/>
              </a:ext>
            </a:extLst>
          </p:cNvPr>
          <p:cNvSpPr>
            <a:spLocks noGrp="1"/>
          </p:cNvSpPr>
          <p:nvPr>
            <p:ph idx="1"/>
          </p:nvPr>
        </p:nvSpPr>
        <p:spPr>
          <a:xfrm>
            <a:off x="838200" y="351678"/>
            <a:ext cx="10515600" cy="5811838"/>
          </a:xfrm>
        </p:spPr>
        <p:txBody>
          <a:bodyPr/>
          <a:lstStyle/>
          <a:p>
            <a:pPr marL="0" indent="0">
              <a:buNone/>
            </a:pPr>
            <a:r>
              <a:rPr lang="en-US" b="1" dirty="0">
                <a:effectLst/>
                <a:latin typeface="Arial" panose="020B0604020202020204" pitchFamily="34" charset="0"/>
                <a:ea typeface="Calibri" panose="020F0502020204030204" pitchFamily="34" charset="0"/>
              </a:rPr>
              <a:t>           </a:t>
            </a:r>
            <a:r>
              <a:rPr lang="en-US" b="1" dirty="0">
                <a:latin typeface="Arial" panose="020B0604020202020204" pitchFamily="34" charset="0"/>
                <a:ea typeface="Calibri" panose="020F0502020204030204" pitchFamily="34" charset="0"/>
              </a:rPr>
              <a:t>   </a:t>
            </a:r>
            <a:r>
              <a:rPr lang="en-US" b="1" dirty="0">
                <a:effectLst/>
                <a:latin typeface="Arial" panose="020B0604020202020204" pitchFamily="34" charset="0"/>
                <a:ea typeface="Calibri" panose="020F0502020204030204" pitchFamily="34" charset="0"/>
              </a:rPr>
              <a:t> Heritage Greens Association Breakdown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6E607352-2E8D-C1B8-F721-B0D182905B79}"/>
              </a:ext>
            </a:extLst>
          </p:cNvPr>
          <p:cNvPicPr>
            <a:picLocks noChangeAspect="1"/>
          </p:cNvPicPr>
          <p:nvPr/>
        </p:nvPicPr>
        <p:blipFill>
          <a:blip r:embed="rId2"/>
          <a:stretch>
            <a:fillRect/>
          </a:stretch>
        </p:blipFill>
        <p:spPr>
          <a:xfrm>
            <a:off x="927846" y="931255"/>
            <a:ext cx="9668436" cy="2353236"/>
          </a:xfrm>
          <a:prstGeom prst="rect">
            <a:avLst/>
          </a:prstGeom>
        </p:spPr>
      </p:pic>
      <p:pic>
        <p:nvPicPr>
          <p:cNvPr id="5" name="Picture 4">
            <a:extLst>
              <a:ext uri="{FF2B5EF4-FFF2-40B4-BE49-F238E27FC236}">
                <a16:creationId xmlns:a16="http://schemas.microsoft.com/office/drawing/2014/main" id="{8237BF66-B668-6337-DC63-CE674D7B5CA4}"/>
              </a:ext>
            </a:extLst>
          </p:cNvPr>
          <p:cNvPicPr>
            <a:picLocks noChangeAspect="1"/>
          </p:cNvPicPr>
          <p:nvPr/>
        </p:nvPicPr>
        <p:blipFill>
          <a:blip r:embed="rId3"/>
          <a:stretch>
            <a:fillRect/>
          </a:stretch>
        </p:blipFill>
        <p:spPr>
          <a:xfrm>
            <a:off x="838200" y="3257596"/>
            <a:ext cx="9758082" cy="2353235"/>
          </a:xfrm>
          <a:prstGeom prst="rect">
            <a:avLst/>
          </a:prstGeom>
        </p:spPr>
      </p:pic>
    </p:spTree>
    <p:extLst>
      <p:ext uri="{BB962C8B-B14F-4D97-AF65-F5344CB8AC3E}">
        <p14:creationId xmlns:p14="http://schemas.microsoft.com/office/powerpoint/2010/main" val="39423145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45483-7FF7-89C9-A231-5CD1C68D72DE}"/>
              </a:ext>
            </a:extLst>
          </p:cNvPr>
          <p:cNvSpPr>
            <a:spLocks noGrp="1"/>
          </p:cNvSpPr>
          <p:nvPr>
            <p:ph type="title"/>
          </p:nvPr>
        </p:nvSpPr>
        <p:spPr>
          <a:xfrm>
            <a:off x="838200" y="365126"/>
            <a:ext cx="10515600" cy="845110"/>
          </a:xfrm>
        </p:spPr>
        <p:txBody>
          <a:bodyPr/>
          <a:lstStyle/>
          <a:p>
            <a:r>
              <a:rPr lang="en-US" dirty="0"/>
              <a:t>             </a:t>
            </a:r>
            <a:r>
              <a:rPr lang="en-US" sz="3600" b="1" dirty="0">
                <a:solidFill>
                  <a:srgbClr val="0070C0"/>
                </a:solidFill>
                <a:latin typeface="Arial" panose="020B0604020202020204" pitchFamily="34" charset="0"/>
                <a:cs typeface="Arial" panose="020B0604020202020204" pitchFamily="34" charset="0"/>
              </a:rPr>
              <a:t>Using Golf Carts on Our Streets</a:t>
            </a:r>
          </a:p>
        </p:txBody>
      </p:sp>
      <p:pic>
        <p:nvPicPr>
          <p:cNvPr id="5" name="Content Placeholder 4">
            <a:extLst>
              <a:ext uri="{FF2B5EF4-FFF2-40B4-BE49-F238E27FC236}">
                <a16:creationId xmlns:a16="http://schemas.microsoft.com/office/drawing/2014/main" id="{2E95A186-64C5-BAAD-5FCA-BCDF78963887}"/>
              </a:ext>
            </a:extLst>
          </p:cNvPr>
          <p:cNvPicPr>
            <a:picLocks noGrp="1" noChangeAspect="1"/>
          </p:cNvPicPr>
          <p:nvPr>
            <p:ph idx="1"/>
          </p:nvPr>
        </p:nvPicPr>
        <p:blipFill>
          <a:blip r:embed="rId2"/>
          <a:stretch>
            <a:fillRect/>
          </a:stretch>
        </p:blipFill>
        <p:spPr>
          <a:xfrm>
            <a:off x="1285875" y="1210237"/>
            <a:ext cx="9444038" cy="4128246"/>
          </a:xfrm>
        </p:spPr>
      </p:pic>
    </p:spTree>
    <p:extLst>
      <p:ext uri="{BB962C8B-B14F-4D97-AF65-F5344CB8AC3E}">
        <p14:creationId xmlns:p14="http://schemas.microsoft.com/office/powerpoint/2010/main" val="166767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8D749-6A17-9FF4-72F7-57DB918E51C3}"/>
              </a:ext>
            </a:extLst>
          </p:cNvPr>
          <p:cNvSpPr>
            <a:spLocks noGrp="1"/>
          </p:cNvSpPr>
          <p:nvPr>
            <p:ph type="title"/>
          </p:nvPr>
        </p:nvSpPr>
        <p:spPr>
          <a:xfrm>
            <a:off x="838200" y="236538"/>
            <a:ext cx="10515600" cy="1092198"/>
          </a:xfrm>
        </p:spPr>
        <p:txBody>
          <a:bodyPr/>
          <a:lstStyle/>
          <a:p>
            <a:r>
              <a:rPr lang="en-US" dirty="0"/>
              <a:t>       </a:t>
            </a:r>
            <a:r>
              <a:rPr lang="en-US" sz="3600" b="1" dirty="0">
                <a:solidFill>
                  <a:srgbClr val="C00000"/>
                </a:solidFill>
                <a:latin typeface="Arial" panose="020B0604020202020204" pitchFamily="34" charset="0"/>
                <a:cs typeface="Arial" panose="020B0604020202020204" pitchFamily="34" charset="0"/>
              </a:rPr>
              <a:t>Slow Down and Stop at Stop Signs</a:t>
            </a:r>
          </a:p>
        </p:txBody>
      </p:sp>
      <p:pic>
        <p:nvPicPr>
          <p:cNvPr id="6146" name="Picture 2" descr="See the source image">
            <a:extLst>
              <a:ext uri="{FF2B5EF4-FFF2-40B4-BE49-F238E27FC236}">
                <a16:creationId xmlns:a16="http://schemas.microsoft.com/office/drawing/2014/main" id="{F4777CEC-E2D1-34C6-9C38-DD8412FCCCD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16748" y="1187497"/>
            <a:ext cx="2471928" cy="36576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See the source image">
            <a:extLst>
              <a:ext uri="{FF2B5EF4-FFF2-40B4-BE49-F238E27FC236}">
                <a16:creationId xmlns:a16="http://schemas.microsoft.com/office/drawing/2014/main" id="{D20233CB-EB3C-F1C6-DDD8-DDD918E52B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0597" y="1187497"/>
            <a:ext cx="3214687" cy="34718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34EBAFF-2923-27CA-675C-EEDB3D1F38F9}"/>
              </a:ext>
            </a:extLst>
          </p:cNvPr>
          <p:cNvPicPr>
            <a:picLocks noChangeAspect="1"/>
          </p:cNvPicPr>
          <p:nvPr/>
        </p:nvPicPr>
        <p:blipFill>
          <a:blip r:embed="rId4"/>
          <a:stretch>
            <a:fillRect/>
          </a:stretch>
        </p:blipFill>
        <p:spPr>
          <a:xfrm>
            <a:off x="7520013" y="1187497"/>
            <a:ext cx="3639058" cy="4029075"/>
          </a:xfrm>
          <a:prstGeom prst="rect">
            <a:avLst/>
          </a:prstGeom>
        </p:spPr>
      </p:pic>
    </p:spTree>
    <p:extLst>
      <p:ext uri="{BB962C8B-B14F-4D97-AF65-F5344CB8AC3E}">
        <p14:creationId xmlns:p14="http://schemas.microsoft.com/office/powerpoint/2010/main" val="23014127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3E72A-BB63-C223-E38C-1725E7BD55D5}"/>
              </a:ext>
            </a:extLst>
          </p:cNvPr>
          <p:cNvSpPr>
            <a:spLocks noGrp="1"/>
          </p:cNvSpPr>
          <p:nvPr>
            <p:ph type="title"/>
          </p:nvPr>
        </p:nvSpPr>
        <p:spPr/>
        <p:txBody>
          <a:bodyPr/>
          <a:lstStyle/>
          <a:p>
            <a:r>
              <a:rPr lang="en-US" dirty="0"/>
              <a:t>            </a:t>
            </a:r>
            <a:r>
              <a:rPr lang="en-US" sz="3600" b="1" dirty="0">
                <a:solidFill>
                  <a:srgbClr val="0070C0"/>
                </a:solidFill>
                <a:latin typeface="Arial" panose="020B0604020202020204" pitchFamily="34" charset="0"/>
                <a:cs typeface="Arial" panose="020B0604020202020204" pitchFamily="34" charset="0"/>
              </a:rPr>
              <a:t>Parking Rules and Safe Walking     </a:t>
            </a:r>
          </a:p>
        </p:txBody>
      </p:sp>
      <p:pic>
        <p:nvPicPr>
          <p:cNvPr id="9" name="Content Placeholder 8">
            <a:extLst>
              <a:ext uri="{FF2B5EF4-FFF2-40B4-BE49-F238E27FC236}">
                <a16:creationId xmlns:a16="http://schemas.microsoft.com/office/drawing/2014/main" id="{A0387A59-436D-7D1B-907D-456C998F26E3}"/>
              </a:ext>
            </a:extLst>
          </p:cNvPr>
          <p:cNvPicPr>
            <a:picLocks noGrp="1" noChangeAspect="1"/>
          </p:cNvPicPr>
          <p:nvPr>
            <p:ph idx="1"/>
          </p:nvPr>
        </p:nvPicPr>
        <p:blipFill>
          <a:blip r:embed="rId2"/>
          <a:stretch>
            <a:fillRect/>
          </a:stretch>
        </p:blipFill>
        <p:spPr>
          <a:xfrm>
            <a:off x="1628775" y="1428751"/>
            <a:ext cx="3023907" cy="4299696"/>
          </a:xfrm>
        </p:spPr>
      </p:pic>
      <p:pic>
        <p:nvPicPr>
          <p:cNvPr id="11" name="Picture 10">
            <a:extLst>
              <a:ext uri="{FF2B5EF4-FFF2-40B4-BE49-F238E27FC236}">
                <a16:creationId xmlns:a16="http://schemas.microsoft.com/office/drawing/2014/main" id="{2B850C65-4366-73FE-41A0-FFE77C9E7D29}"/>
              </a:ext>
            </a:extLst>
          </p:cNvPr>
          <p:cNvPicPr>
            <a:picLocks noChangeAspect="1"/>
          </p:cNvPicPr>
          <p:nvPr/>
        </p:nvPicPr>
        <p:blipFill>
          <a:blip r:embed="rId3"/>
          <a:stretch>
            <a:fillRect/>
          </a:stretch>
        </p:blipFill>
        <p:spPr>
          <a:xfrm>
            <a:off x="4833761" y="1495154"/>
            <a:ext cx="2524477" cy="4139163"/>
          </a:xfrm>
          <a:prstGeom prst="rect">
            <a:avLst/>
          </a:prstGeom>
        </p:spPr>
      </p:pic>
      <p:pic>
        <p:nvPicPr>
          <p:cNvPr id="13" name="Picture 12">
            <a:extLst>
              <a:ext uri="{FF2B5EF4-FFF2-40B4-BE49-F238E27FC236}">
                <a16:creationId xmlns:a16="http://schemas.microsoft.com/office/drawing/2014/main" id="{EBA732FB-BA12-0FA2-ABE4-0E7183B1B4AB}"/>
              </a:ext>
            </a:extLst>
          </p:cNvPr>
          <p:cNvPicPr>
            <a:picLocks noChangeAspect="1"/>
          </p:cNvPicPr>
          <p:nvPr/>
        </p:nvPicPr>
        <p:blipFill>
          <a:blip r:embed="rId4"/>
          <a:stretch>
            <a:fillRect/>
          </a:stretch>
        </p:blipFill>
        <p:spPr>
          <a:xfrm>
            <a:off x="7678271" y="1495155"/>
            <a:ext cx="2161185" cy="4139162"/>
          </a:xfrm>
          <a:prstGeom prst="rect">
            <a:avLst/>
          </a:prstGeom>
        </p:spPr>
      </p:pic>
    </p:spTree>
    <p:extLst>
      <p:ext uri="{BB962C8B-B14F-4D97-AF65-F5344CB8AC3E}">
        <p14:creationId xmlns:p14="http://schemas.microsoft.com/office/powerpoint/2010/main" val="21744956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68F80-1636-AF6D-A4D0-8AABDFA06809}"/>
              </a:ext>
            </a:extLst>
          </p:cNvPr>
          <p:cNvSpPr>
            <a:spLocks noGrp="1"/>
          </p:cNvSpPr>
          <p:nvPr>
            <p:ph type="title"/>
          </p:nvPr>
        </p:nvSpPr>
        <p:spPr>
          <a:xfrm>
            <a:off x="838200" y="351679"/>
            <a:ext cx="10515600" cy="962772"/>
          </a:xfrm>
        </p:spPr>
        <p:txBody>
          <a:bodyPr/>
          <a:lstStyle/>
          <a:p>
            <a:r>
              <a:rPr lang="en-US" dirty="0"/>
              <a:t>           </a:t>
            </a:r>
            <a:r>
              <a:rPr lang="en-US" sz="3600" b="1" dirty="0">
                <a:solidFill>
                  <a:srgbClr val="00B050"/>
                </a:solidFill>
                <a:latin typeface="Arial" panose="020B0604020202020204" pitchFamily="34" charset="0"/>
                <a:cs typeface="Arial" panose="020B0604020202020204" pitchFamily="34" charset="0"/>
              </a:rPr>
              <a:t>DO NOT FEED THE ALLIGATORS</a:t>
            </a:r>
            <a:r>
              <a:rPr lang="en-US" dirty="0">
                <a:solidFill>
                  <a:srgbClr val="00B050"/>
                </a:solidFill>
              </a:rPr>
              <a:t>!</a:t>
            </a:r>
            <a:endParaRPr lang="en-US" dirty="0"/>
          </a:p>
        </p:txBody>
      </p:sp>
      <p:pic>
        <p:nvPicPr>
          <p:cNvPr id="5" name="Content Placeholder 4">
            <a:extLst>
              <a:ext uri="{FF2B5EF4-FFF2-40B4-BE49-F238E27FC236}">
                <a16:creationId xmlns:a16="http://schemas.microsoft.com/office/drawing/2014/main" id="{576A0CE3-835E-ADF9-A4C2-A5D4135B5F71}"/>
              </a:ext>
            </a:extLst>
          </p:cNvPr>
          <p:cNvPicPr>
            <a:picLocks noGrp="1" noChangeAspect="1"/>
          </p:cNvPicPr>
          <p:nvPr>
            <p:ph idx="1"/>
          </p:nvPr>
        </p:nvPicPr>
        <p:blipFill>
          <a:blip r:embed="rId2"/>
          <a:stretch>
            <a:fillRect/>
          </a:stretch>
        </p:blipFill>
        <p:spPr>
          <a:xfrm>
            <a:off x="1814513" y="1314452"/>
            <a:ext cx="7872412" cy="3513042"/>
          </a:xfrm>
        </p:spPr>
      </p:pic>
    </p:spTree>
    <p:extLst>
      <p:ext uri="{BB962C8B-B14F-4D97-AF65-F5344CB8AC3E}">
        <p14:creationId xmlns:p14="http://schemas.microsoft.com/office/powerpoint/2010/main" val="39644130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20075-B6C6-0C42-7A73-10C5CCC7A4EB}"/>
              </a:ext>
            </a:extLst>
          </p:cNvPr>
          <p:cNvSpPr>
            <a:spLocks noGrp="1"/>
          </p:cNvSpPr>
          <p:nvPr>
            <p:ph type="title"/>
          </p:nvPr>
        </p:nvSpPr>
        <p:spPr>
          <a:xfrm>
            <a:off x="838200" y="365126"/>
            <a:ext cx="10515600" cy="352870"/>
          </a:xfrm>
        </p:spPr>
        <p:txBody>
          <a:bodyPr>
            <a:normAutofit fontScale="90000"/>
          </a:bodyPr>
          <a:lstStyle/>
          <a:p>
            <a:r>
              <a:rPr lang="en-US" dirty="0"/>
              <a:t>                      </a:t>
            </a:r>
          </a:p>
        </p:txBody>
      </p:sp>
      <p:sp>
        <p:nvSpPr>
          <p:cNvPr id="3" name="Content Placeholder 2">
            <a:extLst>
              <a:ext uri="{FF2B5EF4-FFF2-40B4-BE49-F238E27FC236}">
                <a16:creationId xmlns:a16="http://schemas.microsoft.com/office/drawing/2014/main" id="{25709DC2-A267-9E08-AA72-B1B018988E77}"/>
              </a:ext>
            </a:extLst>
          </p:cNvPr>
          <p:cNvSpPr>
            <a:spLocks noGrp="1"/>
          </p:cNvSpPr>
          <p:nvPr>
            <p:ph idx="1"/>
          </p:nvPr>
        </p:nvSpPr>
        <p:spPr/>
        <p:txBody>
          <a:bodyPr/>
          <a:lstStyle/>
          <a:p>
            <a:pPr marL="0" indent="0">
              <a:buNone/>
            </a:pPr>
            <a:endParaRPr lang="en-US" dirty="0"/>
          </a:p>
          <a:p>
            <a:pPr marL="0" indent="0">
              <a:buNone/>
            </a:pPr>
            <a:r>
              <a:rPr lang="en-US" sz="3200" dirty="0">
                <a:latin typeface="Arial" panose="020B0604020202020204" pitchFamily="34" charset="0"/>
                <a:cs typeface="Arial" panose="020B0604020202020204" pitchFamily="34" charset="0"/>
              </a:rPr>
              <a:t>All Property Rentals must go through the Management Company, have the proper forms filled out and approved by your Neighborhood Association’s Board.</a:t>
            </a:r>
          </a:p>
          <a:p>
            <a:pPr marL="0" indent="0">
              <a:buNone/>
            </a:pPr>
            <a:r>
              <a:rPr lang="en-US" sz="3200" dirty="0">
                <a:latin typeface="Arial" panose="020B0604020202020204" pitchFamily="34" charset="0"/>
                <a:cs typeface="Arial" panose="020B0604020202020204" pitchFamily="34" charset="0"/>
              </a:rPr>
              <a:t>          </a:t>
            </a:r>
            <a:r>
              <a:rPr lang="en-US" sz="3200" b="1" dirty="0">
                <a:solidFill>
                  <a:srgbClr val="0070C0"/>
                </a:solidFill>
                <a:latin typeface="Arial" panose="020B0604020202020204" pitchFamily="34" charset="0"/>
                <a:cs typeface="Arial" panose="020B0604020202020204" pitchFamily="34" charset="0"/>
              </a:rPr>
              <a:t>The MINIMUM property rental is 30 days.</a:t>
            </a:r>
          </a:p>
          <a:p>
            <a:pPr marL="0" indent="0">
              <a:buNone/>
            </a:pPr>
            <a:r>
              <a:rPr lang="en-US" sz="3200" dirty="0">
                <a:latin typeface="Arial" panose="020B0604020202020204" pitchFamily="34" charset="0"/>
                <a:cs typeface="Arial" panose="020B0604020202020204" pitchFamily="34" charset="0"/>
              </a:rPr>
              <a:t>   Weekly and daily rentals are not permitted and may be subject to fines.</a:t>
            </a:r>
          </a:p>
          <a:p>
            <a:pPr marL="0" indent="0">
              <a:buNone/>
            </a:pPr>
            <a:endParaRPr lang="en-US" dirty="0"/>
          </a:p>
        </p:txBody>
      </p:sp>
      <p:pic>
        <p:nvPicPr>
          <p:cNvPr id="7170" name="Picture 2" descr="See the source image">
            <a:extLst>
              <a:ext uri="{FF2B5EF4-FFF2-40B4-BE49-F238E27FC236}">
                <a16:creationId xmlns:a16="http://schemas.microsoft.com/office/drawing/2014/main" id="{6D074879-22F0-3315-3C35-9EEEB60C11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376" y="365126"/>
            <a:ext cx="8081683" cy="1447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3309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B40ED-628E-B18D-F9F7-F790680C8E17}"/>
              </a:ext>
            </a:extLst>
          </p:cNvPr>
          <p:cNvSpPr>
            <a:spLocks noGrp="1"/>
          </p:cNvSpPr>
          <p:nvPr>
            <p:ph type="title"/>
          </p:nvPr>
        </p:nvSpPr>
        <p:spPr>
          <a:xfrm>
            <a:off x="838200" y="351678"/>
            <a:ext cx="10515600" cy="1460500"/>
          </a:xfrm>
        </p:spPr>
        <p:txBody>
          <a:bodyPr/>
          <a:lstStyle/>
          <a:p>
            <a:r>
              <a:rPr lang="en-US" dirty="0"/>
              <a:t>                   </a:t>
            </a:r>
            <a:r>
              <a:rPr lang="en-US" sz="3200" b="1" dirty="0">
                <a:solidFill>
                  <a:srgbClr val="0070C0"/>
                </a:solidFill>
                <a:latin typeface="Arial" panose="020B0604020202020204" pitchFamily="34" charset="0"/>
                <a:cs typeface="Arial" panose="020B0604020202020204" pitchFamily="34" charset="0"/>
              </a:rPr>
              <a:t>Pets in the Community</a:t>
            </a:r>
            <a:br>
              <a:rPr lang="en-US" sz="3200" b="1" dirty="0">
                <a:solidFill>
                  <a:srgbClr val="0070C0"/>
                </a:solidFill>
                <a:latin typeface="Arial" panose="020B0604020202020204" pitchFamily="34" charset="0"/>
                <a:cs typeface="Arial" panose="020B0604020202020204" pitchFamily="34" charset="0"/>
              </a:rPr>
            </a:br>
            <a:endParaRPr lang="en-US" sz="3200" b="1" dirty="0">
              <a:solidFill>
                <a:srgbClr val="0070C0"/>
              </a:solidFill>
            </a:endParaRPr>
          </a:p>
        </p:txBody>
      </p:sp>
      <p:sp>
        <p:nvSpPr>
          <p:cNvPr id="3" name="Content Placeholder 2">
            <a:extLst>
              <a:ext uri="{FF2B5EF4-FFF2-40B4-BE49-F238E27FC236}">
                <a16:creationId xmlns:a16="http://schemas.microsoft.com/office/drawing/2014/main" id="{628CC575-98DB-258C-3A04-7933E2AE5F34}"/>
              </a:ext>
            </a:extLst>
          </p:cNvPr>
          <p:cNvSpPr>
            <a:spLocks noGrp="1"/>
          </p:cNvSpPr>
          <p:nvPr>
            <p:ph idx="1"/>
          </p:nvPr>
        </p:nvSpPr>
        <p:spPr>
          <a:xfrm>
            <a:off x="838200" y="1290918"/>
            <a:ext cx="10515600" cy="4886045"/>
          </a:xfrm>
        </p:spPr>
        <p:txBody>
          <a:bodyPr>
            <a:normAutofit/>
          </a:bodyPr>
          <a:lstStyle/>
          <a:p>
            <a:pPr marL="0" indent="0">
              <a:buNone/>
            </a:pPr>
            <a:r>
              <a:rPr lang="en-US" sz="3200" dirty="0">
                <a:latin typeface="Arial" panose="020B0604020202020204" pitchFamily="34" charset="0"/>
                <a:cs typeface="Arial" panose="020B0604020202020204" pitchFamily="34" charset="0"/>
              </a:rPr>
              <a:t>      Owners are responsible for their pets at all times.</a:t>
            </a:r>
          </a:p>
          <a:p>
            <a:pPr marL="0" indent="0">
              <a:buNone/>
            </a:pPr>
            <a:r>
              <a:rPr lang="en-US" sz="3200" dirty="0">
                <a:latin typeface="Arial" panose="020B0604020202020204" pitchFamily="34" charset="0"/>
                <a:cs typeface="Arial" panose="020B0604020202020204" pitchFamily="34" charset="0"/>
              </a:rPr>
              <a:t>      *Please see the pet rules for your Association.</a:t>
            </a:r>
          </a:p>
          <a:p>
            <a:pPr marL="0" indent="0">
              <a:buNone/>
            </a:pPr>
            <a:endParaRPr lang="en-US" sz="32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6237AEB-614B-4DB5-3C50-D5A006C072CE}"/>
              </a:ext>
            </a:extLst>
          </p:cNvPr>
          <p:cNvPicPr>
            <a:picLocks noChangeAspect="1"/>
          </p:cNvPicPr>
          <p:nvPr/>
        </p:nvPicPr>
        <p:blipFill>
          <a:blip r:embed="rId2"/>
          <a:stretch>
            <a:fillRect/>
          </a:stretch>
        </p:blipFill>
        <p:spPr>
          <a:xfrm>
            <a:off x="1170879" y="2490915"/>
            <a:ext cx="2432933" cy="3398897"/>
          </a:xfrm>
          <a:prstGeom prst="rect">
            <a:avLst/>
          </a:prstGeom>
        </p:spPr>
      </p:pic>
      <p:pic>
        <p:nvPicPr>
          <p:cNvPr id="6" name="Picture 10" descr="See the source image">
            <a:extLst>
              <a:ext uri="{FF2B5EF4-FFF2-40B4-BE49-F238E27FC236}">
                <a16:creationId xmlns:a16="http://schemas.microsoft.com/office/drawing/2014/main" id="{79691017-B94D-879C-22B0-4884C6B250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812" y="2398986"/>
            <a:ext cx="3899647" cy="36844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See the source image">
            <a:extLst>
              <a:ext uri="{FF2B5EF4-FFF2-40B4-BE49-F238E27FC236}">
                <a16:creationId xmlns:a16="http://schemas.microsoft.com/office/drawing/2014/main" id="{23A0E4AE-F5AD-09A3-CD5B-01E935C783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1035" y="2490915"/>
            <a:ext cx="2774430" cy="229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0349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4A267-E4D4-BFEF-5867-DCE67B8CD766}"/>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3854CA2B-818D-E3C7-1432-CC19F61CCF17}"/>
              </a:ext>
            </a:extLst>
          </p:cNvPr>
          <p:cNvPicPr>
            <a:picLocks noGrp="1" noChangeAspect="1"/>
          </p:cNvPicPr>
          <p:nvPr>
            <p:ph idx="1"/>
          </p:nvPr>
        </p:nvPicPr>
        <p:blipFill>
          <a:blip r:embed="rId2"/>
          <a:stretch>
            <a:fillRect/>
          </a:stretch>
        </p:blipFill>
        <p:spPr>
          <a:xfrm>
            <a:off x="838199" y="365125"/>
            <a:ext cx="10620375" cy="5746251"/>
          </a:xfrm>
        </p:spPr>
      </p:pic>
    </p:spTree>
    <p:extLst>
      <p:ext uri="{BB962C8B-B14F-4D97-AF65-F5344CB8AC3E}">
        <p14:creationId xmlns:p14="http://schemas.microsoft.com/office/powerpoint/2010/main" val="21336096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7EA3-230C-B34A-B0F7-8DAE02E63EC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E137AC6-D9C6-CC53-DA7A-90589EE1C6F2}"/>
              </a:ext>
            </a:extLst>
          </p:cNvPr>
          <p:cNvSpPr>
            <a:spLocks noGrp="1"/>
          </p:cNvSpPr>
          <p:nvPr>
            <p:ph idx="1"/>
          </p:nvPr>
        </p:nvSpPr>
        <p:spPr>
          <a:xfrm>
            <a:off x="838200" y="1690688"/>
            <a:ext cx="10515600" cy="4486275"/>
          </a:xfrm>
        </p:spPr>
        <p:txBody>
          <a:bodyPr/>
          <a:lstStyle/>
          <a:p>
            <a:pPr marL="0" indent="0">
              <a:buNone/>
            </a:pPr>
            <a:r>
              <a:rPr lang="en-US" sz="3200" dirty="0">
                <a:latin typeface="Arial" panose="020B0604020202020204" pitchFamily="34" charset="0"/>
                <a:cs typeface="Arial" panose="020B0604020202020204" pitchFamily="34" charset="0"/>
              </a:rPr>
              <a:t>Garage Sales are held twice a year in the Fall and Spring, permits are required by Collier County.</a:t>
            </a:r>
          </a:p>
          <a:p>
            <a:pPr marL="0" indent="0">
              <a:buNone/>
            </a:pPr>
            <a:r>
              <a:rPr lang="en-US" sz="3200" dirty="0">
                <a:latin typeface="Arial" panose="020B0604020202020204" pitchFamily="34" charset="0"/>
                <a:cs typeface="Arial" panose="020B0604020202020204" pitchFamily="34" charset="0"/>
              </a:rPr>
              <a:t>             Dates will be announced by Email                   </a:t>
            </a:r>
          </a:p>
          <a:p>
            <a:pPr marL="0" indent="0">
              <a:buNone/>
            </a:pPr>
            <a:r>
              <a:rPr lang="en-US" sz="3200" dirty="0">
                <a:latin typeface="Arial" panose="020B0604020202020204" pitchFamily="34" charset="0"/>
                <a:cs typeface="Arial" panose="020B0604020202020204" pitchFamily="34" charset="0"/>
              </a:rPr>
              <a:t>    Participating residents should park in the Community</a:t>
            </a:r>
          </a:p>
          <a:p>
            <a:pPr marL="0" indent="0">
              <a:buNone/>
            </a:pPr>
            <a:r>
              <a:rPr lang="en-US" sz="3200" dirty="0">
                <a:latin typeface="Arial" panose="020B0604020202020204" pitchFamily="34" charset="0"/>
                <a:cs typeface="Arial" panose="020B0604020202020204" pitchFamily="34" charset="0"/>
              </a:rPr>
              <a:t>or pool parking lots to ease street congestion.</a:t>
            </a:r>
          </a:p>
          <a:p>
            <a:pPr marL="0" indent="0">
              <a:buNone/>
            </a:pPr>
            <a:endParaRPr lang="en-US" sz="32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516C2D9-B91A-19C2-C9AD-931DFBC6F555}"/>
              </a:ext>
            </a:extLst>
          </p:cNvPr>
          <p:cNvPicPr>
            <a:picLocks noChangeAspect="1"/>
          </p:cNvPicPr>
          <p:nvPr/>
        </p:nvPicPr>
        <p:blipFill>
          <a:blip r:embed="rId2"/>
          <a:stretch>
            <a:fillRect/>
          </a:stretch>
        </p:blipFill>
        <p:spPr>
          <a:xfrm>
            <a:off x="838200" y="351678"/>
            <a:ext cx="10515600" cy="1087157"/>
          </a:xfrm>
          <a:prstGeom prst="rect">
            <a:avLst/>
          </a:prstGeom>
        </p:spPr>
      </p:pic>
    </p:spTree>
    <p:extLst>
      <p:ext uri="{BB962C8B-B14F-4D97-AF65-F5344CB8AC3E}">
        <p14:creationId xmlns:p14="http://schemas.microsoft.com/office/powerpoint/2010/main" val="1025051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C0FA2-5181-1F8F-F116-5EAE0380CC02}"/>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0574E1C2-E5EA-03C9-3CF2-4D2527F72B62}"/>
              </a:ext>
            </a:extLst>
          </p:cNvPr>
          <p:cNvPicPr>
            <a:picLocks noGrp="1" noChangeAspect="1"/>
          </p:cNvPicPr>
          <p:nvPr>
            <p:ph idx="1"/>
          </p:nvPr>
        </p:nvPicPr>
        <p:blipFill>
          <a:blip r:embed="rId2"/>
          <a:stretch>
            <a:fillRect/>
          </a:stretch>
        </p:blipFill>
        <p:spPr>
          <a:xfrm>
            <a:off x="838200" y="365125"/>
            <a:ext cx="10515600" cy="5811838"/>
          </a:xfrm>
        </p:spPr>
      </p:pic>
    </p:spTree>
    <p:extLst>
      <p:ext uri="{BB962C8B-B14F-4D97-AF65-F5344CB8AC3E}">
        <p14:creationId xmlns:p14="http://schemas.microsoft.com/office/powerpoint/2010/main" val="33164359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8664D-411B-4818-76D0-E472507D9D1F}"/>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18777FD5-A2E5-05B3-9824-29F388256181}"/>
              </a:ext>
            </a:extLst>
          </p:cNvPr>
          <p:cNvSpPr>
            <a:spLocks noGrp="1"/>
          </p:cNvSpPr>
          <p:nvPr>
            <p:ph idx="1"/>
          </p:nvPr>
        </p:nvSpPr>
        <p:spPr>
          <a:xfrm>
            <a:off x="838200" y="1825625"/>
            <a:ext cx="10515600" cy="4351337"/>
          </a:xfrm>
        </p:spPr>
        <p:txBody>
          <a:bodyPr>
            <a:noAutofit/>
          </a:bodyPr>
          <a:lstStyle/>
          <a:p>
            <a:pPr marL="0" indent="0">
              <a:buNone/>
            </a:pPr>
            <a:r>
              <a:rPr lang="en-US" sz="2000" b="1" dirty="0">
                <a:solidFill>
                  <a:srgbClr val="0070C0"/>
                </a:solidFill>
                <a:latin typeface="Arial" panose="020B0604020202020204" pitchFamily="34" charset="0"/>
                <a:cs typeface="Arial" panose="020B0604020202020204" pitchFamily="34" charset="0"/>
              </a:rPr>
              <a:t> </a:t>
            </a:r>
          </a:p>
          <a:p>
            <a:pPr marL="0" indent="0">
              <a:buNone/>
            </a:pPr>
            <a:r>
              <a:rPr lang="en-US" sz="2000" b="1" dirty="0">
                <a:solidFill>
                  <a:srgbClr val="0070C0"/>
                </a:solidFill>
                <a:latin typeface="Arial" panose="020B0604020202020204" pitchFamily="34" charset="0"/>
                <a:cs typeface="Arial" panose="020B0604020202020204" pitchFamily="34" charset="0"/>
              </a:rPr>
              <a:t>LADIES BOOK CLUB: </a:t>
            </a:r>
            <a:r>
              <a:rPr lang="en-US" sz="2000" dirty="0">
                <a:latin typeface="Arial" panose="020B0604020202020204" pitchFamily="34" charset="0"/>
                <a:cs typeface="Arial" panose="020B0604020202020204" pitchFamily="34" charset="0"/>
              </a:rPr>
              <a:t>Meets in the HG Community Center, the 2</a:t>
            </a:r>
            <a:r>
              <a:rPr lang="en-US" sz="2000" baseline="30000" dirty="0">
                <a:latin typeface="Arial" panose="020B0604020202020204" pitchFamily="34" charset="0"/>
                <a:cs typeface="Arial" panose="020B0604020202020204" pitchFamily="34" charset="0"/>
              </a:rPr>
              <a:t>nd</a:t>
            </a:r>
            <a:r>
              <a:rPr lang="en-US" sz="2000" dirty="0">
                <a:latin typeface="Arial" panose="020B0604020202020204" pitchFamily="34" charset="0"/>
                <a:cs typeface="Arial" panose="020B0604020202020204" pitchFamily="34" charset="0"/>
              </a:rPr>
              <a:t> Tuesday of the Month, at 10:00 AM</a:t>
            </a:r>
            <a:endParaRPr lang="en-US" sz="2000" b="1" dirty="0">
              <a:latin typeface="Arial" panose="020B0604020202020204" pitchFamily="34" charset="0"/>
              <a:cs typeface="Arial" panose="020B0604020202020204" pitchFamily="34" charset="0"/>
            </a:endParaRPr>
          </a:p>
          <a:p>
            <a:pPr marL="0" indent="0">
              <a:buNone/>
            </a:pPr>
            <a:r>
              <a:rPr lang="en-US" sz="2000" b="1" dirty="0">
                <a:solidFill>
                  <a:srgbClr val="0070C0"/>
                </a:solidFill>
                <a:latin typeface="Arial" panose="020B0604020202020204" pitchFamily="34" charset="0"/>
                <a:cs typeface="Arial" panose="020B0604020202020204" pitchFamily="34" charset="0"/>
              </a:rPr>
              <a:t>PICKLEBALL: </a:t>
            </a:r>
            <a:r>
              <a:rPr lang="en-US" sz="2000" dirty="0">
                <a:latin typeface="Arial" panose="020B0604020202020204" pitchFamily="34" charset="0"/>
                <a:cs typeface="Arial" panose="020B0604020202020204" pitchFamily="34" charset="0"/>
              </a:rPr>
              <a:t>There are two lined pickleball courts on our tennis courts. Two sets of nets are located in the storage locker on the court. For the combination for the locker, please see the Property Manager at the HG Community Center.</a:t>
            </a:r>
          </a:p>
          <a:p>
            <a:pPr marL="0" indent="0">
              <a:buNone/>
            </a:pPr>
            <a:r>
              <a:rPr lang="en-US" sz="2000" b="1" dirty="0">
                <a:solidFill>
                  <a:srgbClr val="0070C0"/>
                </a:solidFill>
                <a:latin typeface="Arial" panose="020B0604020202020204" pitchFamily="34" charset="0"/>
                <a:cs typeface="Arial" panose="020B0604020202020204" pitchFamily="34" charset="0"/>
              </a:rPr>
              <a:t>TENNIS: </a:t>
            </a:r>
            <a:r>
              <a:rPr lang="en-US" sz="2000" dirty="0">
                <a:latin typeface="Arial" panose="020B0604020202020204" pitchFamily="34" charset="0"/>
                <a:cs typeface="Arial" panose="020B0604020202020204" pitchFamily="34" charset="0"/>
              </a:rPr>
              <a:t>Open Tennis is held Monday, Wednesday and Friday, from 8:30 – 10:30.</a:t>
            </a:r>
          </a:p>
          <a:p>
            <a:pPr marL="0" indent="0">
              <a:buNone/>
            </a:pPr>
            <a:r>
              <a:rPr lang="en-US" sz="2000" b="1" dirty="0">
                <a:solidFill>
                  <a:srgbClr val="0070C0"/>
                </a:solidFill>
                <a:latin typeface="Arial" panose="020B0604020202020204" pitchFamily="34" charset="0"/>
                <a:cs typeface="Arial" panose="020B0604020202020204" pitchFamily="34" charset="0"/>
              </a:rPr>
              <a:t>WATER AEROBICS: </a:t>
            </a:r>
            <a:r>
              <a:rPr lang="en-US" sz="2000" dirty="0">
                <a:latin typeface="Arial" panose="020B0604020202020204" pitchFamily="34" charset="0"/>
                <a:cs typeface="Arial" panose="020B0604020202020204" pitchFamily="34" charset="0"/>
              </a:rPr>
              <a:t>Meets Monday, Wednesday, and Friday, at 9:00 AM, at the pool outside the Community Center. </a:t>
            </a:r>
            <a:endParaRPr lang="en-US" sz="2000" b="1" dirty="0">
              <a:solidFill>
                <a:srgbClr val="0070C0"/>
              </a:solidFill>
              <a:latin typeface="Arial" panose="020B0604020202020204" pitchFamily="34" charset="0"/>
              <a:cs typeface="Arial" panose="020B0604020202020204" pitchFamily="34" charset="0"/>
            </a:endParaRPr>
          </a:p>
          <a:p>
            <a:pPr marL="0" indent="0">
              <a:buNone/>
            </a:pPr>
            <a:r>
              <a:rPr lang="en-US" sz="2000" b="1" dirty="0">
                <a:solidFill>
                  <a:srgbClr val="0070C0"/>
                </a:solidFill>
                <a:latin typeface="Arial" panose="020B0604020202020204" pitchFamily="34" charset="0"/>
                <a:cs typeface="Arial" panose="020B0604020202020204" pitchFamily="34" charset="0"/>
              </a:rPr>
              <a:t>MAHJONG: </a:t>
            </a:r>
            <a:r>
              <a:rPr lang="en-US" sz="2000" dirty="0">
                <a:latin typeface="Arial" panose="020B0604020202020204" pitchFamily="34" charset="0"/>
                <a:cs typeface="Arial" panose="020B0604020202020204" pitchFamily="34" charset="0"/>
              </a:rPr>
              <a:t>Meets in the HG Community Center, Wednesdays, at 9:30 AM. </a:t>
            </a:r>
          </a:p>
          <a:p>
            <a:pPr marL="0" indent="0">
              <a:buNone/>
            </a:pPr>
            <a:r>
              <a:rPr lang="en-US" sz="2000" dirty="0">
                <a:latin typeface="Arial" panose="020B0604020202020204" pitchFamily="34" charset="0"/>
                <a:cs typeface="Arial" panose="020B0604020202020204" pitchFamily="34" charset="0"/>
              </a:rPr>
              <a:t>Contact Person: Mary Ann Anthony (239) 254-9749</a:t>
            </a:r>
          </a:p>
          <a:p>
            <a:pPr marL="0" indent="0">
              <a:buNone/>
            </a:pPr>
            <a:r>
              <a:rPr lang="en-US" sz="2000" b="1" dirty="0">
                <a:latin typeface="Arial" panose="020B0604020202020204" pitchFamily="34" charset="0"/>
                <a:cs typeface="Arial" panose="020B0604020202020204" pitchFamily="34" charset="0"/>
              </a:rPr>
              <a:t>                        </a:t>
            </a:r>
          </a:p>
        </p:txBody>
      </p:sp>
      <p:pic>
        <p:nvPicPr>
          <p:cNvPr id="8194" name="Picture 2" descr="See the source image">
            <a:extLst>
              <a:ext uri="{FF2B5EF4-FFF2-40B4-BE49-F238E27FC236}">
                <a16:creationId xmlns:a16="http://schemas.microsoft.com/office/drawing/2014/main" id="{836733A5-7CC1-F5E1-4CBF-0E475C8D45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0400" y="885372"/>
            <a:ext cx="7939314" cy="940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70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C5498-BC30-82A7-7B4F-F6ACD0C82F66}"/>
              </a:ext>
            </a:extLst>
          </p:cNvPr>
          <p:cNvSpPr>
            <a:spLocks noGrp="1"/>
          </p:cNvSpPr>
          <p:nvPr>
            <p:ph type="title"/>
          </p:nvPr>
        </p:nvSpPr>
        <p:spPr>
          <a:xfrm>
            <a:off x="730624" y="500062"/>
            <a:ext cx="10623176" cy="2377609"/>
          </a:xfrm>
        </p:spPr>
        <p:txBody>
          <a:bodyPr/>
          <a:lstStyle/>
          <a:p>
            <a:r>
              <a:rPr lang="en-US" dirty="0"/>
              <a:t>        </a:t>
            </a:r>
          </a:p>
        </p:txBody>
      </p:sp>
      <p:pic>
        <p:nvPicPr>
          <p:cNvPr id="4" name="Picture 3">
            <a:extLst>
              <a:ext uri="{FF2B5EF4-FFF2-40B4-BE49-F238E27FC236}">
                <a16:creationId xmlns:a16="http://schemas.microsoft.com/office/drawing/2014/main" id="{0E859033-27D7-BEBD-B6D8-096E8F1647D6}"/>
              </a:ext>
            </a:extLst>
          </p:cNvPr>
          <p:cNvPicPr>
            <a:picLocks noChangeAspect="1"/>
          </p:cNvPicPr>
          <p:nvPr/>
        </p:nvPicPr>
        <p:blipFill>
          <a:blip r:embed="rId2"/>
          <a:stretch>
            <a:fillRect/>
          </a:stretch>
        </p:blipFill>
        <p:spPr>
          <a:xfrm>
            <a:off x="838200" y="486615"/>
            <a:ext cx="9744635" cy="2350715"/>
          </a:xfrm>
          <a:prstGeom prst="rect">
            <a:avLst/>
          </a:prstGeom>
        </p:spPr>
      </p:pic>
      <p:pic>
        <p:nvPicPr>
          <p:cNvPr id="5" name="Content Placeholder 4">
            <a:extLst>
              <a:ext uri="{FF2B5EF4-FFF2-40B4-BE49-F238E27FC236}">
                <a16:creationId xmlns:a16="http://schemas.microsoft.com/office/drawing/2014/main" id="{B6535854-E286-81B1-DCD9-3A5417FDAA62}"/>
              </a:ext>
            </a:extLst>
          </p:cNvPr>
          <p:cNvPicPr>
            <a:picLocks noGrp="1" noChangeAspect="1"/>
          </p:cNvPicPr>
          <p:nvPr>
            <p:ph idx="1"/>
          </p:nvPr>
        </p:nvPicPr>
        <p:blipFill>
          <a:blip r:embed="rId3"/>
          <a:stretch>
            <a:fillRect/>
          </a:stretch>
        </p:blipFill>
        <p:spPr>
          <a:xfrm>
            <a:off x="3124200" y="2877671"/>
            <a:ext cx="5943600" cy="2377609"/>
          </a:xfrm>
          <a:prstGeom prst="rect">
            <a:avLst/>
          </a:prstGeom>
        </p:spPr>
      </p:pic>
    </p:spTree>
    <p:extLst>
      <p:ext uri="{BB962C8B-B14F-4D97-AF65-F5344CB8AC3E}">
        <p14:creationId xmlns:p14="http://schemas.microsoft.com/office/powerpoint/2010/main" val="15096327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6C987-CAAD-D88B-5D6C-D8DCABF44ADC}"/>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619FFC7E-C9D4-B188-CA9A-5E2C8FC8D477}"/>
              </a:ext>
            </a:extLst>
          </p:cNvPr>
          <p:cNvSpPr>
            <a:spLocks noGrp="1"/>
          </p:cNvSpPr>
          <p:nvPr>
            <p:ph idx="1"/>
          </p:nvPr>
        </p:nvSpPr>
        <p:spPr>
          <a:xfrm>
            <a:off x="838200" y="524435"/>
            <a:ext cx="10515600" cy="5652528"/>
          </a:xfrm>
        </p:spPr>
        <p:txBody>
          <a:bodyPr>
            <a:normAutofit fontScale="40000" lnSpcReduction="20000"/>
          </a:bodyPr>
          <a:lstStyle/>
          <a:p>
            <a:pPr marL="0" marR="0" indent="0">
              <a:lnSpc>
                <a:spcPct val="107000"/>
              </a:lnSpc>
              <a:spcBef>
                <a:spcPts val="0"/>
              </a:spcBef>
              <a:spcAft>
                <a:spcPts val="800"/>
              </a:spcAft>
              <a:buNone/>
            </a:pPr>
            <a:r>
              <a:rPr lang="en-US" sz="6000" dirty="0">
                <a:solidFill>
                  <a:srgbClr val="5A5754"/>
                </a:solidFill>
                <a:effectLst/>
                <a:latin typeface="Arial" panose="020B0604020202020204" pitchFamily="34" charset="0"/>
                <a:ea typeface="Calibri" panose="020F0502020204030204" pitchFamily="34" charset="0"/>
                <a:cs typeface="Times New Roman" panose="02020603050405020304" pitchFamily="18" charset="0"/>
              </a:rPr>
              <a:t>                     </a:t>
            </a:r>
            <a:r>
              <a:rPr lang="en-US" sz="59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Resident’s Preparation for Hurricanes &amp; Storms</a:t>
            </a:r>
            <a:endParaRPr lang="en-US" sz="59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6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5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**Check National Hurricane Center Website: www.nhc.noaa.gov</a:t>
            </a:r>
            <a:r>
              <a:rPr lang="en-US" sz="50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50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50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Update Your Contact Information: </a:t>
            </a:r>
            <a:endParaRPr lang="en-US" sz="50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5000" dirty="0">
                <a:effectLst/>
                <a:latin typeface="Arial" panose="020B0604020202020204" pitchFamily="34" charset="0"/>
                <a:ea typeface="Calibri" panose="020F0502020204030204" pitchFamily="34" charset="0"/>
                <a:cs typeface="Arial" panose="020B0604020202020204" pitchFamily="34" charset="0"/>
              </a:rPr>
              <a:t>Homeowners and renters should make sure that the Association has their accurate phone number, address and email address.</a:t>
            </a:r>
          </a:p>
          <a:p>
            <a:pPr marR="0" indent="0">
              <a:lnSpc>
                <a:spcPct val="107000"/>
              </a:lnSpc>
              <a:spcBef>
                <a:spcPts val="0"/>
              </a:spcBef>
              <a:spcAft>
                <a:spcPts val="800"/>
              </a:spcAft>
              <a:buNone/>
            </a:pPr>
            <a:r>
              <a:rPr lang="en-US" sz="5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endParaRPr lang="en-US" sz="50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50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Hurricane Shutters, Windows, Doors &amp; Garage Doors:</a:t>
            </a:r>
            <a:endParaRPr lang="en-US" sz="50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5000" dirty="0">
                <a:effectLst/>
                <a:latin typeface="Arial" panose="020B0604020202020204" pitchFamily="34" charset="0"/>
                <a:ea typeface="Calibri" panose="020F0502020204030204" pitchFamily="34" charset="0"/>
                <a:cs typeface="Arial" panose="020B0604020202020204" pitchFamily="34" charset="0"/>
              </a:rPr>
              <a:t> Homeowners should consider installing hurricane protective devices, as authorized and approved by the Architectural Review Board. Owners are responsible for repair and replacement of windows, doors and/ or garage doors per the Association’s governing documents, an owner should consider installing Collier County approved versions of these fixtures.</a:t>
            </a:r>
          </a:p>
          <a:p>
            <a:pPr marL="0" marR="0" indent="0">
              <a:lnSpc>
                <a:spcPct val="107000"/>
              </a:lnSpc>
              <a:spcBef>
                <a:spcPts val="0"/>
              </a:spcBef>
              <a:spcAft>
                <a:spcPts val="800"/>
              </a:spcAft>
              <a:buNone/>
            </a:pPr>
            <a:r>
              <a:rPr lang="en-US" sz="5000" b="1" dirty="0">
                <a:effectLst/>
                <a:latin typeface="Arial" panose="020B0604020202020204" pitchFamily="34" charset="0"/>
                <a:ea typeface="Calibri" panose="020F0502020204030204" pitchFamily="34" charset="0"/>
                <a:cs typeface="Arial" panose="020B0604020202020204" pitchFamily="34" charset="0"/>
              </a:rPr>
              <a:t>                                             </a:t>
            </a:r>
            <a:r>
              <a:rPr lang="en-US" sz="50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Disabled Resident Assistance</a:t>
            </a:r>
            <a:r>
              <a:rPr lang="en-US" sz="50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p>
          <a:p>
            <a:pPr marL="0" marR="0" indent="0">
              <a:lnSpc>
                <a:spcPct val="107000"/>
              </a:lnSpc>
              <a:spcBef>
                <a:spcPts val="0"/>
              </a:spcBef>
              <a:spcAft>
                <a:spcPts val="800"/>
              </a:spcAft>
              <a:buNone/>
            </a:pPr>
            <a:r>
              <a:rPr lang="en-US" sz="5000" dirty="0">
                <a:effectLst/>
                <a:latin typeface="Arial" panose="020B0604020202020204" pitchFamily="34" charset="0"/>
                <a:ea typeface="Calibri" panose="020F0502020204030204" pitchFamily="34" charset="0"/>
                <a:cs typeface="Arial" panose="020B0604020202020204" pitchFamily="34" charset="0"/>
              </a:rPr>
              <a:t>Any residents needing special assistance in the event of an evacuation, should reach out to  city and/ or county entitles to sign up, IN ADVANCE, for special assistance in an emergency. </a:t>
            </a:r>
          </a:p>
          <a:p>
            <a:pPr marL="609600" marR="0" fontAlgn="base">
              <a:lnSpc>
                <a:spcPct val="107000"/>
              </a:lnSpc>
              <a:spcBef>
                <a:spcPts val="0"/>
              </a:spcBef>
              <a:spcAft>
                <a:spcPts val="0"/>
              </a:spcAft>
            </a:pP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7908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B053A-9778-685D-30BA-735B0F4CFD61}"/>
              </a:ext>
            </a:extLst>
          </p:cNvPr>
          <p:cNvSpPr>
            <a:spLocks noGrp="1"/>
          </p:cNvSpPr>
          <p:nvPr>
            <p:ph type="title"/>
          </p:nvPr>
        </p:nvSpPr>
        <p:spPr>
          <a:xfrm>
            <a:off x="838200" y="365126"/>
            <a:ext cx="10515600" cy="872004"/>
          </a:xfrm>
        </p:spPr>
        <p:txBody>
          <a:bodyPr/>
          <a:lstStyle/>
          <a:p>
            <a:r>
              <a:rPr lang="en-US" dirty="0"/>
              <a:t>                     </a:t>
            </a:r>
            <a:r>
              <a:rPr lang="en-US" sz="28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Homeowner’s Insurance</a:t>
            </a:r>
            <a:r>
              <a:rPr lang="en-US" sz="28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a:t>
            </a:r>
            <a:endParaRPr lang="en-US" sz="2800" dirty="0"/>
          </a:p>
        </p:txBody>
      </p:sp>
      <p:sp>
        <p:nvSpPr>
          <p:cNvPr id="3" name="Content Placeholder 2">
            <a:extLst>
              <a:ext uri="{FF2B5EF4-FFF2-40B4-BE49-F238E27FC236}">
                <a16:creationId xmlns:a16="http://schemas.microsoft.com/office/drawing/2014/main" id="{ACE849D4-F6ED-000B-070E-416D25FC00EF}"/>
              </a:ext>
            </a:extLst>
          </p:cNvPr>
          <p:cNvSpPr>
            <a:spLocks noGrp="1"/>
          </p:cNvSpPr>
          <p:nvPr>
            <p:ph idx="1"/>
          </p:nvPr>
        </p:nvSpPr>
        <p:spPr>
          <a:xfrm>
            <a:off x="838200" y="1237130"/>
            <a:ext cx="10515600" cy="5620870"/>
          </a:xfrm>
        </p:spPr>
        <p:txBody>
          <a:bodyPr>
            <a:normAutofit/>
          </a:bodyPr>
          <a:lstStyle/>
          <a:p>
            <a:pPr marL="0" marR="0" indent="0">
              <a:lnSpc>
                <a:spcPct val="107000"/>
              </a:lnSpc>
              <a:spcBef>
                <a:spcPts val="0"/>
              </a:spcBef>
              <a:spcAft>
                <a:spcPts val="800"/>
              </a:spcAft>
              <a:buNone/>
            </a:pPr>
            <a:r>
              <a:rPr lang="en-US" sz="2400" dirty="0">
                <a:effectLst/>
                <a:latin typeface="Arial" panose="020B0604020202020204" pitchFamily="34" charset="0"/>
                <a:ea typeface="Calibri" panose="020F0502020204030204" pitchFamily="34" charset="0"/>
                <a:cs typeface="Times New Roman" panose="02020603050405020304" pitchFamily="18" charset="0"/>
              </a:rPr>
              <a:t>All homeowners should consider homeowners insurance (generally called a HO-6 policy) for their home. Florida Statutes Chapter 718.111(11)(f), in the event of a casualty to the Association property, homeowners are responsible for repairing or replacing the following items: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buNone/>
            </a:pPr>
            <a:endParaRPr lang="en-US" sz="2400" dirty="0">
              <a:solidFill>
                <a:srgbClr val="5A5754"/>
              </a:solidFill>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07000"/>
              </a:lnSpc>
              <a:spcBef>
                <a:spcPts val="0"/>
              </a:spcBef>
              <a:spcAft>
                <a:spcPts val="800"/>
              </a:spcAft>
              <a:buNone/>
            </a:pPr>
            <a:r>
              <a:rPr lang="en-US" sz="2400" dirty="0">
                <a:effectLst/>
                <a:latin typeface="Arial" panose="020B0604020202020204" pitchFamily="34" charset="0"/>
                <a:ea typeface="Calibri" panose="020F0502020204030204" pitchFamily="34" charset="0"/>
                <a:cs typeface="Times New Roman" panose="02020603050405020304" pitchFamily="18" charset="0"/>
              </a:rPr>
              <a:t>           All personal property               Floor, wall and ceiling coverings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dirty="0">
                <a:effectLst/>
                <a:latin typeface="Arial" panose="020B0604020202020204" pitchFamily="34" charset="0"/>
                <a:ea typeface="Calibri" panose="020F0502020204030204" pitchFamily="34" charset="0"/>
                <a:cs typeface="Times New Roman" panose="02020603050405020304" pitchFamily="18" charset="0"/>
              </a:rPr>
              <a:t>           Electrical Fixtures                   Appliances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dirty="0">
                <a:effectLst/>
                <a:latin typeface="Arial" panose="020B0604020202020204" pitchFamily="34" charset="0"/>
                <a:ea typeface="Calibri" panose="020F0502020204030204" pitchFamily="34" charset="0"/>
                <a:cs typeface="Times New Roman" panose="02020603050405020304" pitchFamily="18" charset="0"/>
              </a:rPr>
              <a:t>           Water heaters                         Water filters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dirty="0">
                <a:effectLst/>
                <a:latin typeface="Arial" panose="020B0604020202020204" pitchFamily="34" charset="0"/>
                <a:ea typeface="Calibri" panose="020F0502020204030204" pitchFamily="34" charset="0"/>
                <a:cs typeface="Times New Roman" panose="02020603050405020304" pitchFamily="18" charset="0"/>
              </a:rPr>
              <a:t>           Built-in cabinets and countertops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dirty="0">
                <a:effectLst/>
                <a:latin typeface="Arial" panose="020B0604020202020204" pitchFamily="34" charset="0"/>
                <a:ea typeface="Calibri" panose="020F0502020204030204" pitchFamily="34" charset="0"/>
                <a:cs typeface="Times New Roman" panose="02020603050405020304" pitchFamily="18" charset="0"/>
              </a:rPr>
              <a:t>           Window treatments including curtains, drapes, blinds, hardware</a:t>
            </a:r>
          </a:p>
          <a:p>
            <a:pPr marL="0" indent="0">
              <a:lnSpc>
                <a:spcPct val="107000"/>
              </a:lnSpc>
              <a:spcBef>
                <a:spcPts val="0"/>
              </a:spcBef>
              <a:spcAft>
                <a:spcPts val="800"/>
              </a:spcAft>
              <a:buNone/>
            </a:pPr>
            <a:r>
              <a:rPr lang="en-US" sz="2400" dirty="0">
                <a:latin typeface="Arial" panose="020B0604020202020204" pitchFamily="34" charset="0"/>
                <a:ea typeface="Calibri" panose="020F0502020204030204" pitchFamily="34" charset="0"/>
                <a:cs typeface="Times New Roman" panose="02020603050405020304" pitchFamily="18" charset="0"/>
              </a:rPr>
              <a:t>**</a:t>
            </a:r>
            <a:r>
              <a:rPr lang="en-US" sz="2400" b="1" dirty="0">
                <a:latin typeface="Arial" panose="020B0604020202020204" pitchFamily="34" charset="0"/>
                <a:ea typeface="Calibri" panose="020F0502020204030204" pitchFamily="34" charset="0"/>
                <a:cs typeface="Times New Roman" panose="02020603050405020304" pitchFamily="18" charset="0"/>
              </a:rPr>
              <a:t>Note</a:t>
            </a:r>
            <a:r>
              <a:rPr lang="en-US" sz="2400" dirty="0">
                <a:latin typeface="Arial" panose="020B0604020202020204" pitchFamily="34" charset="0"/>
                <a:ea typeface="Calibri" panose="020F0502020204030204" pitchFamily="34" charset="0"/>
                <a:cs typeface="Times New Roman" panose="02020603050405020304" pitchFamily="18" charset="0"/>
              </a:rPr>
              <a:t>: Please check your CAM and sub-association for a full list of items.</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6449305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679B1-14D5-BEBC-66B8-227EAC00A76F}"/>
              </a:ext>
            </a:extLst>
          </p:cNvPr>
          <p:cNvSpPr>
            <a:spLocks noGrp="1"/>
          </p:cNvSpPr>
          <p:nvPr>
            <p:ph type="title"/>
          </p:nvPr>
        </p:nvSpPr>
        <p:spPr/>
        <p:txBody>
          <a:bodyPr>
            <a:normAutofit/>
          </a:bodyPr>
          <a:lstStyle/>
          <a:p>
            <a:r>
              <a:rPr lang="en-US" sz="28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Photograph Your Home and Valuables: </a:t>
            </a:r>
            <a:endParaRPr lang="en-US" sz="2800" dirty="0"/>
          </a:p>
        </p:txBody>
      </p:sp>
      <p:sp>
        <p:nvSpPr>
          <p:cNvPr id="3" name="Content Placeholder 2">
            <a:extLst>
              <a:ext uri="{FF2B5EF4-FFF2-40B4-BE49-F238E27FC236}">
                <a16:creationId xmlns:a16="http://schemas.microsoft.com/office/drawing/2014/main" id="{B5281EBF-C801-AED9-BD92-05364D5CCD16}"/>
              </a:ext>
            </a:extLst>
          </p:cNvPr>
          <p:cNvSpPr>
            <a:spLocks noGrp="1"/>
          </p:cNvSpPr>
          <p:nvPr>
            <p:ph idx="1"/>
          </p:nvPr>
        </p:nvSpPr>
        <p:spPr/>
        <p:txBody>
          <a:bodyPr/>
          <a:lstStyle/>
          <a:p>
            <a:pPr marL="0" indent="0">
              <a:buNone/>
            </a:pPr>
            <a:r>
              <a:rPr lang="en-US" sz="2400" dirty="0">
                <a:effectLst/>
                <a:latin typeface="Arial" panose="020B0604020202020204" pitchFamily="34" charset="0"/>
                <a:ea typeface="Calibri" panose="020F0502020204030204" pitchFamily="34" charset="0"/>
                <a:cs typeface="Times New Roman" panose="02020603050405020304" pitchFamily="18" charset="0"/>
              </a:rPr>
              <a:t>   It is worthwhile for every resident to photograph their home to capture on film all of the personal property within their home. After a storm, this can be a helpful way to identify items that are missing.</a:t>
            </a:r>
          </a:p>
          <a:p>
            <a:pPr marL="0" indent="0">
              <a:buNone/>
            </a:pPr>
            <a:r>
              <a:rPr lang="en-US" sz="2400" dirty="0">
                <a:effectLst/>
                <a:latin typeface="Arial" panose="020B0604020202020204" pitchFamily="34" charset="0"/>
                <a:ea typeface="Calibri" panose="020F0502020204030204" pitchFamily="34" charset="0"/>
                <a:cs typeface="Times New Roman" panose="02020603050405020304" pitchFamily="18" charset="0"/>
              </a:rPr>
              <a:t>   For owners with homeowner’s insurance, photographing the property (and valuable items in particular such as TVs) may make processing claims with their insurance companies much easier. </a:t>
            </a:r>
          </a:p>
          <a:p>
            <a:pPr marL="0" indent="0">
              <a:buNone/>
            </a:pP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a:effectLst/>
                <a:latin typeface="Arial" panose="020B0604020202020204" pitchFamily="34" charset="0"/>
                <a:ea typeface="Calibri" panose="020F0502020204030204" pitchFamily="34" charset="0"/>
                <a:cs typeface="Times New Roman" panose="02020603050405020304" pitchFamily="18" charset="0"/>
              </a:rPr>
              <a:t>It is prudent to contact your insurance company and ask them what they would ideally like to see in the event of a major claim post hurricane. They can typically provide guidance on how to properly prepare.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1894568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F4055-E254-89BC-102D-CC23996A8B41}"/>
              </a:ext>
            </a:extLst>
          </p:cNvPr>
          <p:cNvSpPr>
            <a:spLocks noGrp="1"/>
          </p:cNvSpPr>
          <p:nvPr>
            <p:ph type="title"/>
          </p:nvPr>
        </p:nvSpPr>
        <p:spPr>
          <a:xfrm>
            <a:off x="838200" y="416859"/>
            <a:ext cx="10515600" cy="1273829"/>
          </a:xfrm>
        </p:spPr>
        <p:txBody>
          <a:bodyPr>
            <a:normAutofit/>
          </a:bodyPr>
          <a:lstStyle/>
          <a:p>
            <a:r>
              <a:rPr lang="en-US" sz="28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Create a Survival Kit: </a:t>
            </a:r>
            <a:endParaRPr lang="en-US" sz="2800" dirty="0"/>
          </a:p>
        </p:txBody>
      </p:sp>
      <p:sp>
        <p:nvSpPr>
          <p:cNvPr id="3" name="Content Placeholder 2">
            <a:extLst>
              <a:ext uri="{FF2B5EF4-FFF2-40B4-BE49-F238E27FC236}">
                <a16:creationId xmlns:a16="http://schemas.microsoft.com/office/drawing/2014/main" id="{264E6863-F6FF-9071-E248-7C78A52E4452}"/>
              </a:ext>
            </a:extLst>
          </p:cNvPr>
          <p:cNvSpPr>
            <a:spLocks noGrp="1"/>
          </p:cNvSpPr>
          <p:nvPr>
            <p:ph idx="1"/>
          </p:nvPr>
        </p:nvSpPr>
        <p:spPr>
          <a:xfrm>
            <a:off x="966788" y="1410260"/>
            <a:ext cx="10515600" cy="5647765"/>
          </a:xfrm>
        </p:spPr>
        <p:txBody>
          <a:bodyPr>
            <a:normAutofit/>
          </a:bodyPr>
          <a:lstStyle/>
          <a:p>
            <a:pPr marL="0" marR="0" indent="0">
              <a:lnSpc>
                <a:spcPct val="107000"/>
              </a:lnSpc>
              <a:spcBef>
                <a:spcPts val="0"/>
              </a:spcBef>
              <a:spcAft>
                <a:spcPts val="800"/>
              </a:spcAft>
              <a:buNone/>
            </a:pPr>
            <a:r>
              <a:rPr lang="en-US" sz="2000" dirty="0">
                <a:effectLst/>
                <a:latin typeface="Arial" panose="020B0604020202020204" pitchFamily="34" charset="0"/>
                <a:ea typeface="Calibri" panose="020F0502020204030204" pitchFamily="34" charset="0"/>
                <a:cs typeface="Times New Roman" panose="02020603050405020304" pitchFamily="18" charset="0"/>
              </a:rPr>
              <a:t>Keep a survival kit in your home that you can grab in the event of an evacuation. A survival kit should include, at a minimum: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Times New Roman" panose="02020603050405020304" pitchFamily="18" charset="0"/>
              </a:rPr>
              <a:t>Several days of a fresh water supply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Times New Roman" panose="02020603050405020304" pitchFamily="18" charset="0"/>
              </a:rPr>
              <a:t>Batteries, and a battery-operated radio</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Times New Roman" panose="02020603050405020304" pitchFamily="18" charset="0"/>
              </a:rPr>
              <a:t>Canned goods and a manual can opener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Times New Roman" panose="02020603050405020304" pitchFamily="18" charset="0"/>
              </a:rPr>
              <a:t>Proper identification, important documentation (e.g., birth certificates, social security cards, insurance policies), proof of ownership of your home (possibly necessary to get back onto the property after a severe storm where major damage was sustained)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Times New Roman" panose="02020603050405020304" pitchFamily="18" charset="0"/>
              </a:rPr>
              <a:t>Cash, (loss of electricity means credit cards cannot be used)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Times New Roman" panose="02020603050405020304" pitchFamily="18" charset="0"/>
              </a:rPr>
              <a:t>All medications refilled and placed in water-tight bag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Times New Roman" panose="02020603050405020304" pitchFamily="18" charset="0"/>
              </a:rPr>
              <a:t>Change of clothing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Times New Roman" panose="02020603050405020304" pitchFamily="18" charset="0"/>
              </a:rPr>
              <a:t>Blankets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9253261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C268-DDBC-EA93-A4B5-E79A7676295B}"/>
              </a:ext>
            </a:extLst>
          </p:cNvPr>
          <p:cNvSpPr>
            <a:spLocks noGrp="1"/>
          </p:cNvSpPr>
          <p:nvPr>
            <p:ph type="title"/>
          </p:nvPr>
        </p:nvSpPr>
        <p:spPr/>
        <p:txBody>
          <a:bodyPr>
            <a:normAutofit fontScale="90000"/>
          </a:bodyPr>
          <a:lstStyle/>
          <a:p>
            <a:r>
              <a:rPr lang="en-US" dirty="0"/>
              <a:t>               </a:t>
            </a:r>
            <a:r>
              <a:rPr lang="en-US" sz="2800" b="1" dirty="0">
                <a:solidFill>
                  <a:srgbClr val="0070C0"/>
                </a:solidFill>
                <a:effectLst/>
                <a:latin typeface="Arial" panose="020B0604020202020204" pitchFamily="34" charset="0"/>
                <a:ea typeface="Times New Roman" panose="02020603050405020304" pitchFamily="18" charset="0"/>
              </a:rPr>
              <a:t>Local Emergency Contact in Collier County, Florida: </a:t>
            </a:r>
            <a:br>
              <a:rPr lang="en-US" sz="2800" dirty="0">
                <a:effectLst/>
                <a:latin typeface="Times New Roman" panose="02020603050405020304" pitchFamily="18" charset="0"/>
                <a:ea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D1D5C82A-D0A8-6BB3-3493-068BC8573A9C}"/>
              </a:ext>
            </a:extLst>
          </p:cNvPr>
          <p:cNvSpPr>
            <a:spLocks noGrp="1"/>
          </p:cNvSpPr>
          <p:nvPr>
            <p:ph idx="1"/>
          </p:nvPr>
        </p:nvSpPr>
        <p:spPr>
          <a:xfrm>
            <a:off x="838200" y="1237129"/>
            <a:ext cx="10515600" cy="4939834"/>
          </a:xfrm>
        </p:spPr>
        <p:txBody>
          <a:bodyPr>
            <a:normAutofit fontScale="40000" lnSpcReduction="20000"/>
          </a:bodyPr>
          <a:lstStyle/>
          <a:p>
            <a:pPr marL="0" marR="0">
              <a:lnSpc>
                <a:spcPts val="2025"/>
              </a:lnSpc>
              <a:spcBef>
                <a:spcPts val="1050"/>
              </a:spcBef>
              <a:spcAft>
                <a:spcPts val="1050"/>
              </a:spcAft>
            </a:pPr>
            <a:endParaRPr lang="en-US" sz="7000" b="1" dirty="0">
              <a:solidFill>
                <a:srgbClr val="303030"/>
              </a:solidFill>
              <a:effectLst/>
              <a:latin typeface="Arial" panose="020B0604020202020204" pitchFamily="34" charset="0"/>
              <a:ea typeface="Times New Roman" panose="02020603050405020304" pitchFamily="18" charset="0"/>
            </a:endParaRPr>
          </a:p>
          <a:p>
            <a:pPr marL="0" marR="0">
              <a:lnSpc>
                <a:spcPts val="2025"/>
              </a:lnSpc>
              <a:spcBef>
                <a:spcPts val="1050"/>
              </a:spcBef>
              <a:spcAft>
                <a:spcPts val="1050"/>
              </a:spcAft>
            </a:pPr>
            <a:r>
              <a:rPr lang="en-US" sz="7000" b="1" dirty="0">
                <a:solidFill>
                  <a:srgbClr val="303030"/>
                </a:solidFill>
                <a:effectLst/>
                <a:latin typeface="Arial" panose="020B0604020202020204" pitchFamily="34" charset="0"/>
                <a:ea typeface="Times New Roman" panose="02020603050405020304" pitchFamily="18" charset="0"/>
              </a:rPr>
              <a:t>American Red Cross</a:t>
            </a:r>
            <a:r>
              <a:rPr lang="en-US" sz="7000" dirty="0">
                <a:solidFill>
                  <a:srgbClr val="303030"/>
                </a:solidFill>
                <a:effectLst/>
                <a:latin typeface="Arial" panose="020B0604020202020204" pitchFamily="34" charset="0"/>
                <a:ea typeface="Times New Roman" panose="02020603050405020304" pitchFamily="18" charset="0"/>
              </a:rPr>
              <a:t> (Local Chapter) (239) 278-3401</a:t>
            </a:r>
            <a:endParaRPr lang="en-US" sz="7000" dirty="0">
              <a:effectLst/>
              <a:latin typeface="Times New Roman" panose="02020603050405020304" pitchFamily="18" charset="0"/>
              <a:ea typeface="Times New Roman" panose="02020603050405020304" pitchFamily="18" charset="0"/>
            </a:endParaRPr>
          </a:p>
          <a:p>
            <a:pPr marL="0" marR="0">
              <a:lnSpc>
                <a:spcPts val="2025"/>
              </a:lnSpc>
              <a:spcBef>
                <a:spcPts val="1050"/>
              </a:spcBef>
              <a:spcAft>
                <a:spcPts val="1050"/>
              </a:spcAft>
            </a:pPr>
            <a:r>
              <a:rPr lang="en-US" sz="7000" b="1" dirty="0">
                <a:solidFill>
                  <a:srgbClr val="303030"/>
                </a:solidFill>
                <a:effectLst/>
                <a:latin typeface="Arial" panose="020B0604020202020204" pitchFamily="34" charset="0"/>
                <a:ea typeface="Times New Roman" panose="02020603050405020304" pitchFamily="18" charset="0"/>
              </a:rPr>
              <a:t>Arson Alert Hotline</a:t>
            </a:r>
            <a:r>
              <a:rPr lang="en-US" sz="7000" dirty="0">
                <a:solidFill>
                  <a:srgbClr val="303030"/>
                </a:solidFill>
                <a:effectLst/>
                <a:latin typeface="Arial" panose="020B0604020202020204" pitchFamily="34" charset="0"/>
                <a:ea typeface="Times New Roman" panose="02020603050405020304" pitchFamily="18" charset="0"/>
              </a:rPr>
              <a:t> (800)-342-5869, (800) 342-5869</a:t>
            </a:r>
            <a:endParaRPr lang="en-US" sz="7000" dirty="0">
              <a:effectLst/>
              <a:latin typeface="Times New Roman" panose="02020603050405020304" pitchFamily="18" charset="0"/>
              <a:ea typeface="Times New Roman" panose="02020603050405020304" pitchFamily="18" charset="0"/>
            </a:endParaRPr>
          </a:p>
          <a:p>
            <a:pPr marL="0" marR="0">
              <a:lnSpc>
                <a:spcPts val="2025"/>
              </a:lnSpc>
              <a:spcBef>
                <a:spcPts val="1050"/>
              </a:spcBef>
              <a:spcAft>
                <a:spcPts val="1050"/>
              </a:spcAft>
            </a:pPr>
            <a:r>
              <a:rPr lang="en-US" sz="7000" b="1" dirty="0">
                <a:solidFill>
                  <a:srgbClr val="303030"/>
                </a:solidFill>
                <a:effectLst/>
                <a:latin typeface="Arial" panose="020B0604020202020204" pitchFamily="34" charset="0"/>
                <a:ea typeface="Times New Roman" panose="02020603050405020304" pitchFamily="18" charset="0"/>
              </a:rPr>
              <a:t>Collier County Animal Services</a:t>
            </a:r>
            <a:r>
              <a:rPr lang="en-US" sz="7000" dirty="0">
                <a:solidFill>
                  <a:srgbClr val="303030"/>
                </a:solidFill>
                <a:effectLst/>
                <a:latin typeface="Arial" panose="020B0604020202020204" pitchFamily="34" charset="0"/>
                <a:ea typeface="Times New Roman" panose="02020603050405020304" pitchFamily="18" charset="0"/>
              </a:rPr>
              <a:t> (239) 252-7387</a:t>
            </a:r>
            <a:endParaRPr lang="en-US" sz="7000" dirty="0">
              <a:effectLst/>
              <a:latin typeface="Times New Roman" panose="02020603050405020304" pitchFamily="18" charset="0"/>
              <a:ea typeface="Times New Roman" panose="02020603050405020304" pitchFamily="18" charset="0"/>
            </a:endParaRPr>
          </a:p>
          <a:p>
            <a:pPr marL="0" marR="0">
              <a:lnSpc>
                <a:spcPts val="2025"/>
              </a:lnSpc>
              <a:spcBef>
                <a:spcPts val="1050"/>
              </a:spcBef>
              <a:spcAft>
                <a:spcPts val="1050"/>
              </a:spcAft>
            </a:pPr>
            <a:r>
              <a:rPr lang="en-US" sz="7000" b="1" dirty="0">
                <a:solidFill>
                  <a:srgbClr val="303030"/>
                </a:solidFill>
                <a:effectLst/>
                <a:latin typeface="Arial" panose="020B0604020202020204" pitchFamily="34" charset="0"/>
                <a:ea typeface="Times New Roman" panose="02020603050405020304" pitchFamily="18" charset="0"/>
              </a:rPr>
              <a:t>Collier County Bureau of Emergency Services</a:t>
            </a:r>
          </a:p>
          <a:p>
            <a:pPr marL="0" marR="0" indent="0">
              <a:lnSpc>
                <a:spcPts val="2025"/>
              </a:lnSpc>
              <a:spcBef>
                <a:spcPts val="1050"/>
              </a:spcBef>
              <a:spcAft>
                <a:spcPts val="1050"/>
              </a:spcAft>
              <a:buNone/>
            </a:pPr>
            <a:r>
              <a:rPr lang="en-US" sz="7000" b="1" dirty="0">
                <a:solidFill>
                  <a:srgbClr val="303030"/>
                </a:solidFill>
                <a:latin typeface="Arial" panose="020B0604020202020204" pitchFamily="34" charset="0"/>
                <a:ea typeface="Times New Roman" panose="02020603050405020304" pitchFamily="18" charset="0"/>
              </a:rPr>
              <a:t>                            </a:t>
            </a:r>
            <a:r>
              <a:rPr lang="en-US" sz="7000" dirty="0">
                <a:solidFill>
                  <a:srgbClr val="303030"/>
                </a:solidFill>
                <a:effectLst/>
                <a:latin typeface="Arial" panose="020B0604020202020204" pitchFamily="34" charset="0"/>
                <a:ea typeface="Times New Roman" panose="02020603050405020304" pitchFamily="18" charset="0"/>
              </a:rPr>
              <a:t> (239) 252-3600</a:t>
            </a:r>
            <a:endParaRPr lang="en-US" sz="7000" dirty="0">
              <a:effectLst/>
              <a:latin typeface="Times New Roman" panose="02020603050405020304" pitchFamily="18" charset="0"/>
              <a:ea typeface="Times New Roman" panose="02020603050405020304" pitchFamily="18" charset="0"/>
            </a:endParaRPr>
          </a:p>
          <a:p>
            <a:pPr marL="0" marR="0">
              <a:lnSpc>
                <a:spcPts val="2025"/>
              </a:lnSpc>
              <a:spcBef>
                <a:spcPts val="1050"/>
              </a:spcBef>
              <a:spcAft>
                <a:spcPts val="1050"/>
              </a:spcAft>
            </a:pPr>
            <a:r>
              <a:rPr lang="en-US" sz="7000" b="1" dirty="0">
                <a:solidFill>
                  <a:srgbClr val="303030"/>
                </a:solidFill>
                <a:effectLst/>
                <a:latin typeface="Arial" panose="020B0604020202020204" pitchFamily="34" charset="0"/>
                <a:ea typeface="Times New Roman" panose="02020603050405020304" pitchFamily="18" charset="0"/>
              </a:rPr>
              <a:t>Collier County EMS</a:t>
            </a:r>
            <a:r>
              <a:rPr lang="en-US" sz="7000" dirty="0">
                <a:solidFill>
                  <a:srgbClr val="303030"/>
                </a:solidFill>
                <a:effectLst/>
                <a:latin typeface="Arial" panose="020B0604020202020204" pitchFamily="34" charset="0"/>
                <a:ea typeface="Times New Roman" panose="02020603050405020304" pitchFamily="18" charset="0"/>
              </a:rPr>
              <a:t> (239) 252-3740 or 911</a:t>
            </a:r>
            <a:endParaRPr lang="en-US" sz="7000" dirty="0">
              <a:effectLst/>
              <a:latin typeface="Times New Roman" panose="02020603050405020304" pitchFamily="18" charset="0"/>
              <a:ea typeface="Times New Roman" panose="02020603050405020304" pitchFamily="18" charset="0"/>
            </a:endParaRPr>
          </a:p>
          <a:p>
            <a:pPr marL="0" marR="0">
              <a:lnSpc>
                <a:spcPts val="2025"/>
              </a:lnSpc>
              <a:spcBef>
                <a:spcPts val="1050"/>
              </a:spcBef>
              <a:spcAft>
                <a:spcPts val="1050"/>
              </a:spcAft>
            </a:pPr>
            <a:r>
              <a:rPr lang="en-US" sz="7000" b="1" dirty="0">
                <a:solidFill>
                  <a:srgbClr val="303030"/>
                </a:solidFill>
                <a:effectLst/>
                <a:latin typeface="Arial" panose="020B0604020202020204" pitchFamily="34" charset="0"/>
                <a:ea typeface="Times New Roman" panose="02020603050405020304" pitchFamily="18" charset="0"/>
              </a:rPr>
              <a:t>Collier County Government Center</a:t>
            </a:r>
            <a:r>
              <a:rPr lang="en-US" sz="7000" dirty="0">
                <a:solidFill>
                  <a:srgbClr val="303030"/>
                </a:solidFill>
                <a:effectLst/>
                <a:latin typeface="Arial" panose="020B0604020202020204" pitchFamily="34" charset="0"/>
                <a:ea typeface="Times New Roman" panose="02020603050405020304" pitchFamily="18" charset="0"/>
              </a:rPr>
              <a:t> (239) 252-8999   </a:t>
            </a:r>
            <a:endParaRPr lang="en-US" sz="7000" dirty="0">
              <a:effectLst/>
              <a:latin typeface="Times New Roman" panose="02020603050405020304" pitchFamily="18" charset="0"/>
              <a:ea typeface="Times New Roman" panose="02020603050405020304" pitchFamily="18" charset="0"/>
            </a:endParaRPr>
          </a:p>
          <a:p>
            <a:pPr marL="0" marR="0">
              <a:lnSpc>
                <a:spcPts val="2025"/>
              </a:lnSpc>
              <a:spcBef>
                <a:spcPts val="1050"/>
              </a:spcBef>
              <a:spcAft>
                <a:spcPts val="1050"/>
              </a:spcAft>
            </a:pPr>
            <a:r>
              <a:rPr lang="en-US" sz="7000" b="1" dirty="0">
                <a:solidFill>
                  <a:srgbClr val="303030"/>
                </a:solidFill>
                <a:effectLst/>
                <a:latin typeface="Arial" panose="020B0604020202020204" pitchFamily="34" charset="0"/>
                <a:ea typeface="Times New Roman" panose="02020603050405020304" pitchFamily="18" charset="0"/>
              </a:rPr>
              <a:t>Collier County Sheriff’s Office</a:t>
            </a:r>
            <a:r>
              <a:rPr lang="en-US" sz="7000" dirty="0">
                <a:solidFill>
                  <a:srgbClr val="303030"/>
                </a:solidFill>
                <a:effectLst/>
                <a:latin typeface="Arial" panose="020B0604020202020204" pitchFamily="34" charset="0"/>
                <a:ea typeface="Times New Roman" panose="02020603050405020304" pitchFamily="18" charset="0"/>
              </a:rPr>
              <a:t> (239) 774-4434, 911</a:t>
            </a:r>
            <a:endParaRPr lang="en-US" sz="70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7193310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1B346-EC7C-A53D-9833-DCD0470E7AD1}"/>
              </a:ext>
            </a:extLst>
          </p:cNvPr>
          <p:cNvSpPr>
            <a:spLocks noGrp="1"/>
          </p:cNvSpPr>
          <p:nvPr>
            <p:ph type="title"/>
          </p:nvPr>
        </p:nvSpPr>
        <p:spPr>
          <a:xfrm>
            <a:off x="838200" y="365125"/>
            <a:ext cx="10515600" cy="963613"/>
          </a:xfrm>
        </p:spPr>
        <p:txBody>
          <a:bodyPr>
            <a:normAutofit/>
          </a:bodyPr>
          <a:lstStyle/>
          <a:p>
            <a:r>
              <a:rPr lang="en-US" sz="2800" b="1" dirty="0">
                <a:solidFill>
                  <a:srgbClr val="0070C0"/>
                </a:solidFill>
                <a:effectLst/>
                <a:latin typeface="Arial" panose="020B0604020202020204" pitchFamily="34" charset="0"/>
                <a:ea typeface="Times New Roman" panose="02020603050405020304" pitchFamily="18" charset="0"/>
              </a:rPr>
              <a:t>Local Emergency Contact in Collier County, Florida: </a:t>
            </a:r>
            <a:br>
              <a:rPr lang="en-US" sz="2800" dirty="0">
                <a:effectLst/>
                <a:latin typeface="Times New Roman" panose="02020603050405020304" pitchFamily="18" charset="0"/>
                <a:ea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32F3761C-88A6-039D-DCF5-5687000B98C9}"/>
              </a:ext>
            </a:extLst>
          </p:cNvPr>
          <p:cNvSpPr>
            <a:spLocks noGrp="1"/>
          </p:cNvSpPr>
          <p:nvPr>
            <p:ph idx="1"/>
          </p:nvPr>
        </p:nvSpPr>
        <p:spPr>
          <a:xfrm>
            <a:off x="838200" y="985838"/>
            <a:ext cx="10515600" cy="5191125"/>
          </a:xfrm>
        </p:spPr>
        <p:txBody>
          <a:bodyPr>
            <a:normAutofit fontScale="25000" lnSpcReduction="20000"/>
          </a:bodyPr>
          <a:lstStyle/>
          <a:p>
            <a:pPr marL="0" marR="0">
              <a:lnSpc>
                <a:spcPts val="2025"/>
              </a:lnSpc>
              <a:spcBef>
                <a:spcPts val="1050"/>
              </a:spcBef>
              <a:spcAft>
                <a:spcPts val="1050"/>
              </a:spcAft>
            </a:pPr>
            <a:endParaRPr lang="en-US" sz="3800" b="1" dirty="0">
              <a:solidFill>
                <a:srgbClr val="303030"/>
              </a:solidFill>
              <a:effectLst/>
              <a:latin typeface="Arial" panose="020B0604020202020204" pitchFamily="34" charset="0"/>
              <a:ea typeface="Times New Roman" panose="02020603050405020304" pitchFamily="18" charset="0"/>
            </a:endParaRPr>
          </a:p>
          <a:p>
            <a:pPr marL="0" marR="0">
              <a:lnSpc>
                <a:spcPts val="2025"/>
              </a:lnSpc>
              <a:spcBef>
                <a:spcPts val="1050"/>
              </a:spcBef>
              <a:spcAft>
                <a:spcPts val="1050"/>
              </a:spcAft>
            </a:pPr>
            <a:r>
              <a:rPr lang="en-US" sz="9600" b="1" dirty="0">
                <a:solidFill>
                  <a:srgbClr val="303030"/>
                </a:solidFill>
                <a:effectLst/>
                <a:latin typeface="Arial" panose="020B0604020202020204" pitchFamily="34" charset="0"/>
                <a:ea typeface="Times New Roman" panose="02020603050405020304" pitchFamily="18" charset="0"/>
              </a:rPr>
              <a:t>Florida Division of Emergency Management (</a:t>
            </a:r>
            <a:r>
              <a:rPr lang="en-US" sz="9600" dirty="0">
                <a:solidFill>
                  <a:srgbClr val="303030"/>
                </a:solidFill>
                <a:effectLst/>
                <a:latin typeface="Arial" panose="020B0604020202020204" pitchFamily="34" charset="0"/>
                <a:ea typeface="Times New Roman" panose="02020603050405020304" pitchFamily="18" charset="0"/>
              </a:rPr>
              <a:t>850) 413-9969</a:t>
            </a:r>
            <a:endParaRPr lang="en-US" sz="9600" dirty="0">
              <a:effectLst/>
              <a:latin typeface="Times New Roman" panose="02020603050405020304" pitchFamily="18" charset="0"/>
              <a:ea typeface="Times New Roman" panose="02020603050405020304" pitchFamily="18" charset="0"/>
            </a:endParaRPr>
          </a:p>
          <a:p>
            <a:pPr marL="0" marR="0">
              <a:lnSpc>
                <a:spcPts val="2025"/>
              </a:lnSpc>
              <a:spcBef>
                <a:spcPts val="1050"/>
              </a:spcBef>
              <a:spcAft>
                <a:spcPts val="1050"/>
              </a:spcAft>
            </a:pPr>
            <a:r>
              <a:rPr lang="en-US" sz="9600" b="1" dirty="0">
                <a:solidFill>
                  <a:srgbClr val="303030"/>
                </a:solidFill>
                <a:effectLst/>
                <a:latin typeface="Arial" panose="020B0604020202020204" pitchFamily="34" charset="0"/>
                <a:ea typeface="Times New Roman" panose="02020603050405020304" pitchFamily="18" charset="0"/>
              </a:rPr>
              <a:t>Federal Emergency Management Agency (FEMA)</a:t>
            </a:r>
          </a:p>
          <a:p>
            <a:pPr marL="0" marR="0" indent="0">
              <a:lnSpc>
                <a:spcPts val="2025"/>
              </a:lnSpc>
              <a:spcBef>
                <a:spcPts val="1050"/>
              </a:spcBef>
              <a:spcAft>
                <a:spcPts val="1050"/>
              </a:spcAft>
              <a:buNone/>
            </a:pPr>
            <a:r>
              <a:rPr lang="en-US" sz="9600" b="1" dirty="0">
                <a:solidFill>
                  <a:srgbClr val="303030"/>
                </a:solidFill>
                <a:effectLst/>
                <a:latin typeface="Arial" panose="020B0604020202020204" pitchFamily="34" charset="0"/>
                <a:ea typeface="Times New Roman" panose="02020603050405020304" pitchFamily="18" charset="0"/>
              </a:rPr>
              <a:t>                         (</a:t>
            </a:r>
            <a:r>
              <a:rPr lang="en-US" sz="9600" dirty="0">
                <a:solidFill>
                  <a:srgbClr val="303030"/>
                </a:solidFill>
                <a:effectLst/>
                <a:latin typeface="Arial" panose="020B0604020202020204" pitchFamily="34" charset="0"/>
                <a:ea typeface="Times New Roman" panose="02020603050405020304" pitchFamily="18" charset="0"/>
              </a:rPr>
              <a:t>800) 621-3362, (800) 462-7585</a:t>
            </a:r>
          </a:p>
          <a:p>
            <a:pPr marL="0" marR="0">
              <a:lnSpc>
                <a:spcPts val="2025"/>
              </a:lnSpc>
              <a:spcBef>
                <a:spcPts val="1050"/>
              </a:spcBef>
              <a:spcAft>
                <a:spcPts val="1050"/>
              </a:spcAft>
            </a:pPr>
            <a:r>
              <a:rPr lang="en-US" sz="9600" b="1" dirty="0">
                <a:solidFill>
                  <a:srgbClr val="303030"/>
                </a:solidFill>
                <a:effectLst/>
                <a:latin typeface="Arial" panose="020B0604020202020204" pitchFamily="34" charset="0"/>
                <a:ea typeface="Times New Roman" panose="02020603050405020304" pitchFamily="18" charset="0"/>
              </a:rPr>
              <a:t>Florida Health Department - Collier County</a:t>
            </a:r>
          </a:p>
          <a:p>
            <a:pPr marL="0" marR="0" indent="0">
              <a:lnSpc>
                <a:spcPts val="2025"/>
              </a:lnSpc>
              <a:spcBef>
                <a:spcPts val="1050"/>
              </a:spcBef>
              <a:spcAft>
                <a:spcPts val="1050"/>
              </a:spcAft>
              <a:buNone/>
            </a:pPr>
            <a:r>
              <a:rPr lang="en-US" sz="9600" b="1" dirty="0">
                <a:solidFill>
                  <a:srgbClr val="303030"/>
                </a:solidFill>
                <a:effectLst/>
                <a:latin typeface="Arial" panose="020B0604020202020204" pitchFamily="34" charset="0"/>
                <a:ea typeface="Times New Roman" panose="02020603050405020304" pitchFamily="18" charset="0"/>
              </a:rPr>
              <a:t>                          </a:t>
            </a:r>
            <a:r>
              <a:rPr lang="en-US" sz="9600" dirty="0">
                <a:solidFill>
                  <a:srgbClr val="303030"/>
                </a:solidFill>
                <a:effectLst/>
                <a:latin typeface="Arial" panose="020B0604020202020204" pitchFamily="34" charset="0"/>
                <a:ea typeface="Times New Roman" panose="02020603050405020304" pitchFamily="18" charset="0"/>
              </a:rPr>
              <a:t>(239) 389-5050, (239) 252-7300</a:t>
            </a:r>
            <a:endParaRPr lang="en-US" sz="9600" dirty="0">
              <a:effectLst/>
              <a:latin typeface="Times New Roman" panose="02020603050405020304" pitchFamily="18" charset="0"/>
              <a:ea typeface="Times New Roman" panose="02020603050405020304" pitchFamily="18" charset="0"/>
            </a:endParaRPr>
          </a:p>
          <a:p>
            <a:pPr marL="0" marR="0">
              <a:lnSpc>
                <a:spcPts val="2025"/>
              </a:lnSpc>
              <a:spcBef>
                <a:spcPts val="1050"/>
              </a:spcBef>
              <a:spcAft>
                <a:spcPts val="1050"/>
              </a:spcAft>
            </a:pPr>
            <a:r>
              <a:rPr lang="en-US" sz="9600" b="1" dirty="0">
                <a:solidFill>
                  <a:srgbClr val="303030"/>
                </a:solidFill>
                <a:effectLst/>
                <a:latin typeface="Arial" panose="020B0604020202020204" pitchFamily="34" charset="0"/>
                <a:ea typeface="Times New Roman" panose="02020603050405020304" pitchFamily="18" charset="0"/>
              </a:rPr>
              <a:t>Greater Naples Fire Rescue District</a:t>
            </a:r>
            <a:r>
              <a:rPr lang="en-US" sz="9600" dirty="0">
                <a:solidFill>
                  <a:srgbClr val="303030"/>
                </a:solidFill>
                <a:effectLst/>
                <a:latin typeface="Arial" panose="020B0604020202020204" pitchFamily="34" charset="0"/>
                <a:ea typeface="Times New Roman" panose="02020603050405020304" pitchFamily="18" charset="0"/>
              </a:rPr>
              <a:t> (239) 348-7540, 911  </a:t>
            </a:r>
            <a:endParaRPr lang="en-US" sz="9600" dirty="0">
              <a:effectLst/>
              <a:latin typeface="Times New Roman" panose="02020603050405020304" pitchFamily="18" charset="0"/>
              <a:ea typeface="Times New Roman" panose="02020603050405020304" pitchFamily="18" charset="0"/>
            </a:endParaRPr>
          </a:p>
          <a:p>
            <a:pPr marL="0" marR="0">
              <a:lnSpc>
                <a:spcPts val="2025"/>
              </a:lnSpc>
              <a:spcBef>
                <a:spcPts val="1050"/>
              </a:spcBef>
              <a:spcAft>
                <a:spcPts val="1050"/>
              </a:spcAft>
            </a:pPr>
            <a:r>
              <a:rPr lang="en-US" sz="9600" b="1" dirty="0">
                <a:solidFill>
                  <a:srgbClr val="303030"/>
                </a:solidFill>
                <a:effectLst/>
                <a:latin typeface="Arial" panose="020B0604020202020204" pitchFamily="34" charset="0"/>
                <a:ea typeface="Times New Roman" panose="02020603050405020304" pitchFamily="18" charset="0"/>
              </a:rPr>
              <a:t>Immokalee Fire Control District </a:t>
            </a:r>
            <a:r>
              <a:rPr lang="en-US" sz="9600" dirty="0">
                <a:solidFill>
                  <a:srgbClr val="303030"/>
                </a:solidFill>
                <a:effectLst/>
                <a:latin typeface="Arial" panose="020B0604020202020204" pitchFamily="34" charset="0"/>
                <a:ea typeface="Times New Roman" panose="02020603050405020304" pitchFamily="18" charset="0"/>
              </a:rPr>
              <a:t>(239) 657-2111, 911</a:t>
            </a:r>
            <a:endParaRPr lang="en-US" sz="9600" dirty="0">
              <a:effectLst/>
              <a:latin typeface="Times New Roman" panose="02020603050405020304" pitchFamily="18" charset="0"/>
              <a:ea typeface="Times New Roman" panose="02020603050405020304" pitchFamily="18" charset="0"/>
            </a:endParaRPr>
          </a:p>
          <a:p>
            <a:pPr marL="0" marR="0">
              <a:lnSpc>
                <a:spcPts val="2025"/>
              </a:lnSpc>
              <a:spcBef>
                <a:spcPts val="1050"/>
              </a:spcBef>
              <a:spcAft>
                <a:spcPts val="1050"/>
              </a:spcAft>
            </a:pPr>
            <a:r>
              <a:rPr lang="en-US" sz="9600" b="1" dirty="0">
                <a:solidFill>
                  <a:srgbClr val="303030"/>
                </a:solidFill>
                <a:effectLst/>
                <a:latin typeface="Arial" panose="020B0604020202020204" pitchFamily="34" charset="0"/>
                <a:ea typeface="Times New Roman" panose="02020603050405020304" pitchFamily="18" charset="0"/>
              </a:rPr>
              <a:t>National Weather Service/Tampa Bay, (</a:t>
            </a:r>
            <a:r>
              <a:rPr lang="en-US" sz="9600" dirty="0">
                <a:solidFill>
                  <a:srgbClr val="303030"/>
                </a:solidFill>
                <a:effectLst/>
                <a:latin typeface="Arial" panose="020B0604020202020204" pitchFamily="34" charset="0"/>
                <a:ea typeface="Times New Roman" panose="02020603050405020304" pitchFamily="18" charset="0"/>
              </a:rPr>
              <a:t>813) 645-2323</a:t>
            </a:r>
            <a:endParaRPr lang="en-US" sz="9600" dirty="0">
              <a:effectLst/>
              <a:latin typeface="Times New Roman" panose="02020603050405020304" pitchFamily="18" charset="0"/>
              <a:ea typeface="Times New Roman" panose="02020603050405020304" pitchFamily="18" charset="0"/>
            </a:endParaRPr>
          </a:p>
          <a:p>
            <a:pPr marL="0" marR="0" indent="0">
              <a:lnSpc>
                <a:spcPts val="2025"/>
              </a:lnSpc>
              <a:spcBef>
                <a:spcPts val="1050"/>
              </a:spcBef>
              <a:spcAft>
                <a:spcPts val="1050"/>
              </a:spcAft>
              <a:buNone/>
            </a:pPr>
            <a:endParaRPr lang="en-US" sz="96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9944441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2B01A-6B61-B83A-A2D9-AF971159F01E}"/>
              </a:ext>
            </a:extLst>
          </p:cNvPr>
          <p:cNvSpPr>
            <a:spLocks noGrp="1"/>
          </p:cNvSpPr>
          <p:nvPr>
            <p:ph type="title"/>
          </p:nvPr>
        </p:nvSpPr>
        <p:spPr>
          <a:xfrm>
            <a:off x="838200" y="365125"/>
            <a:ext cx="10515600" cy="1020763"/>
          </a:xfrm>
        </p:spPr>
        <p:txBody>
          <a:bodyPr>
            <a:normAutofit/>
          </a:bodyPr>
          <a:lstStyle/>
          <a:p>
            <a:r>
              <a:rPr lang="en-US" sz="2400" dirty="0"/>
              <a:t>              </a:t>
            </a:r>
            <a:r>
              <a:rPr lang="en-US" sz="2400" b="1" dirty="0">
                <a:solidFill>
                  <a:srgbClr val="0070C0"/>
                </a:solidFill>
                <a:effectLst/>
                <a:latin typeface="Arial" panose="020B0604020202020204" pitchFamily="34" charset="0"/>
                <a:ea typeface="Times New Roman" panose="02020603050405020304" pitchFamily="18" charset="0"/>
              </a:rPr>
              <a:t>Local Emergency Contact in Collier County, Florida: </a:t>
            </a:r>
            <a:endParaRPr lang="en-US" sz="2400" dirty="0"/>
          </a:p>
        </p:txBody>
      </p:sp>
      <p:sp>
        <p:nvSpPr>
          <p:cNvPr id="3" name="Content Placeholder 2">
            <a:extLst>
              <a:ext uri="{FF2B5EF4-FFF2-40B4-BE49-F238E27FC236}">
                <a16:creationId xmlns:a16="http://schemas.microsoft.com/office/drawing/2014/main" id="{37A36806-0F0E-3C26-AB30-C4354073607D}"/>
              </a:ext>
            </a:extLst>
          </p:cNvPr>
          <p:cNvSpPr>
            <a:spLocks noGrp="1"/>
          </p:cNvSpPr>
          <p:nvPr>
            <p:ph idx="1"/>
          </p:nvPr>
        </p:nvSpPr>
        <p:spPr>
          <a:xfrm>
            <a:off x="838200" y="1021977"/>
            <a:ext cx="10515600" cy="5593976"/>
          </a:xfrm>
        </p:spPr>
        <p:txBody>
          <a:bodyPr>
            <a:normAutofit/>
          </a:bodyPr>
          <a:lstStyle/>
          <a:p>
            <a:pPr marL="0">
              <a:lnSpc>
                <a:spcPts val="2025"/>
              </a:lnSpc>
              <a:spcBef>
                <a:spcPts val="1050"/>
              </a:spcBef>
              <a:spcAft>
                <a:spcPts val="1050"/>
              </a:spcAft>
            </a:pPr>
            <a:endParaRPr lang="en-US" sz="2400" b="1" dirty="0">
              <a:solidFill>
                <a:srgbClr val="303030"/>
              </a:solidFill>
              <a:effectLst/>
              <a:latin typeface="Arial" panose="020B0604020202020204" pitchFamily="34" charset="0"/>
              <a:ea typeface="Times New Roman" panose="02020603050405020304" pitchFamily="18" charset="0"/>
            </a:endParaRPr>
          </a:p>
          <a:p>
            <a:pPr marL="0">
              <a:lnSpc>
                <a:spcPts val="2025"/>
              </a:lnSpc>
              <a:spcBef>
                <a:spcPts val="1050"/>
              </a:spcBef>
              <a:spcAft>
                <a:spcPts val="1050"/>
              </a:spcAft>
            </a:pPr>
            <a:r>
              <a:rPr lang="en-US" sz="2400" b="1" dirty="0">
                <a:solidFill>
                  <a:srgbClr val="303030"/>
                </a:solidFill>
                <a:effectLst/>
                <a:latin typeface="Arial" panose="020B0604020202020204" pitchFamily="34" charset="0"/>
                <a:ea typeface="Times New Roman" panose="02020603050405020304" pitchFamily="18" charset="0"/>
              </a:rPr>
              <a:t>NCH Community Blood Center</a:t>
            </a:r>
            <a:r>
              <a:rPr lang="en-US" sz="2400" dirty="0">
                <a:solidFill>
                  <a:srgbClr val="303030"/>
                </a:solidFill>
                <a:effectLst/>
                <a:latin typeface="Arial" panose="020B0604020202020204" pitchFamily="34" charset="0"/>
                <a:ea typeface="Times New Roman" panose="02020603050405020304" pitchFamily="18" charset="0"/>
              </a:rPr>
              <a:t> (239) 624-4120</a:t>
            </a:r>
            <a:endParaRPr lang="en-US" sz="2400" dirty="0">
              <a:effectLst/>
              <a:latin typeface="Times New Roman" panose="02020603050405020304" pitchFamily="18" charset="0"/>
              <a:ea typeface="Times New Roman" panose="02020603050405020304" pitchFamily="18" charset="0"/>
            </a:endParaRPr>
          </a:p>
          <a:p>
            <a:pPr marL="0" marR="0">
              <a:lnSpc>
                <a:spcPts val="2025"/>
              </a:lnSpc>
              <a:spcBef>
                <a:spcPts val="1050"/>
              </a:spcBef>
              <a:spcAft>
                <a:spcPts val="1050"/>
              </a:spcAft>
            </a:pPr>
            <a:r>
              <a:rPr lang="en-US" sz="2400" b="1" dirty="0">
                <a:solidFill>
                  <a:srgbClr val="303030"/>
                </a:solidFill>
                <a:effectLst/>
                <a:latin typeface="Arial" panose="020B0604020202020204" pitchFamily="34" charset="0"/>
                <a:ea typeface="Times New Roman" panose="02020603050405020304" pitchFamily="18" charset="0"/>
              </a:rPr>
              <a:t>Naples Police Department </a:t>
            </a:r>
            <a:r>
              <a:rPr lang="en-US" sz="2400" dirty="0">
                <a:solidFill>
                  <a:srgbClr val="303030"/>
                </a:solidFill>
                <a:effectLst/>
                <a:latin typeface="Arial" panose="020B0604020202020204" pitchFamily="34" charset="0"/>
                <a:ea typeface="Times New Roman" panose="02020603050405020304" pitchFamily="18" charset="0"/>
              </a:rPr>
              <a:t>(239) 213-4844, 911</a:t>
            </a:r>
            <a:endParaRPr lang="en-US" sz="2400" dirty="0">
              <a:effectLst/>
              <a:latin typeface="Times New Roman" panose="02020603050405020304" pitchFamily="18" charset="0"/>
              <a:ea typeface="Times New Roman" panose="02020603050405020304" pitchFamily="18" charset="0"/>
            </a:endParaRPr>
          </a:p>
          <a:p>
            <a:pPr marL="0" marR="0">
              <a:lnSpc>
                <a:spcPts val="2025"/>
              </a:lnSpc>
              <a:spcBef>
                <a:spcPts val="1050"/>
              </a:spcBef>
              <a:spcAft>
                <a:spcPts val="1050"/>
              </a:spcAft>
            </a:pPr>
            <a:r>
              <a:rPr lang="en-US" sz="2400" b="1" dirty="0">
                <a:solidFill>
                  <a:srgbClr val="303030"/>
                </a:solidFill>
                <a:effectLst/>
                <a:latin typeface="Arial" panose="020B0604020202020204" pitchFamily="34" charset="0"/>
                <a:ea typeface="Times New Roman" panose="02020603050405020304" pitchFamily="18" charset="0"/>
              </a:rPr>
              <a:t>North Collier Fire Control and Rescue District</a:t>
            </a:r>
            <a:r>
              <a:rPr lang="en-US" sz="2400" dirty="0">
                <a:solidFill>
                  <a:srgbClr val="303030"/>
                </a:solidFill>
                <a:effectLst/>
                <a:latin typeface="Arial" panose="020B0604020202020204" pitchFamily="34" charset="0"/>
                <a:ea typeface="Times New Roman" panose="02020603050405020304" pitchFamily="18" charset="0"/>
              </a:rPr>
              <a:t> (239) 597-3222, 911</a:t>
            </a:r>
            <a:r>
              <a:rPr lang="en-US" sz="2400" b="1" dirty="0">
                <a:solidFill>
                  <a:srgbClr val="303030"/>
                </a:solidFill>
                <a:effectLst/>
                <a:latin typeface="Arial" panose="020B060402020202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0" marR="0">
              <a:lnSpc>
                <a:spcPts val="2025"/>
              </a:lnSpc>
              <a:spcBef>
                <a:spcPts val="1050"/>
              </a:spcBef>
              <a:spcAft>
                <a:spcPts val="1050"/>
              </a:spcAft>
            </a:pPr>
            <a:r>
              <a:rPr lang="en-US" sz="2400" b="1" dirty="0">
                <a:solidFill>
                  <a:srgbClr val="303030"/>
                </a:solidFill>
                <a:effectLst/>
                <a:latin typeface="Arial" panose="020B0604020202020204" pitchFamily="34" charset="0"/>
                <a:ea typeface="Times New Roman" panose="02020603050405020304" pitchFamily="18" charset="0"/>
              </a:rPr>
              <a:t>Poison Information</a:t>
            </a:r>
            <a:r>
              <a:rPr lang="en-US" sz="2400" dirty="0">
                <a:solidFill>
                  <a:srgbClr val="303030"/>
                </a:solidFill>
                <a:effectLst/>
                <a:latin typeface="Arial" panose="020B0604020202020204" pitchFamily="34" charset="0"/>
                <a:ea typeface="Times New Roman" panose="02020603050405020304" pitchFamily="18" charset="0"/>
              </a:rPr>
              <a:t> (800) 222-1222 </a:t>
            </a:r>
            <a:endParaRPr lang="en-US" sz="2400" dirty="0">
              <a:effectLst/>
              <a:latin typeface="Times New Roman" panose="02020603050405020304" pitchFamily="18" charset="0"/>
              <a:ea typeface="Times New Roman" panose="02020603050405020304" pitchFamily="18" charset="0"/>
            </a:endParaRPr>
          </a:p>
          <a:p>
            <a:pPr marL="0" marR="0">
              <a:lnSpc>
                <a:spcPts val="2025"/>
              </a:lnSpc>
              <a:spcBef>
                <a:spcPts val="1050"/>
              </a:spcBef>
              <a:spcAft>
                <a:spcPts val="1050"/>
              </a:spcAft>
            </a:pPr>
            <a:r>
              <a:rPr lang="en-US" sz="2400" b="1" dirty="0">
                <a:solidFill>
                  <a:srgbClr val="303030"/>
                </a:solidFill>
                <a:effectLst/>
                <a:latin typeface="Arial" panose="020B0604020202020204" pitchFamily="34" charset="0"/>
                <a:ea typeface="Times New Roman" panose="02020603050405020304" pitchFamily="18" charset="0"/>
              </a:rPr>
              <a:t>Salvation Army </a:t>
            </a:r>
            <a:r>
              <a:rPr lang="en-US" sz="2400" dirty="0">
                <a:solidFill>
                  <a:srgbClr val="303030"/>
                </a:solidFill>
                <a:effectLst/>
                <a:latin typeface="Arial" panose="020B0604020202020204" pitchFamily="34" charset="0"/>
                <a:ea typeface="Times New Roman" panose="02020603050405020304" pitchFamily="18" charset="0"/>
              </a:rPr>
              <a:t>(239) 210-4009, (239) 657-2199</a:t>
            </a:r>
            <a:endParaRPr lang="en-US" sz="2400" dirty="0">
              <a:effectLst/>
              <a:latin typeface="Times New Roman" panose="02020603050405020304" pitchFamily="18" charset="0"/>
              <a:ea typeface="Times New Roman" panose="02020603050405020304" pitchFamily="18" charset="0"/>
            </a:endParaRPr>
          </a:p>
          <a:p>
            <a:pPr marL="0" marR="0">
              <a:lnSpc>
                <a:spcPts val="2025"/>
              </a:lnSpc>
              <a:spcBef>
                <a:spcPts val="1050"/>
              </a:spcBef>
              <a:spcAft>
                <a:spcPts val="1050"/>
              </a:spcAft>
            </a:pPr>
            <a:r>
              <a:rPr lang="en-US" sz="2400" b="1" dirty="0">
                <a:solidFill>
                  <a:srgbClr val="303030"/>
                </a:solidFill>
                <a:effectLst/>
                <a:latin typeface="Arial" panose="020B0604020202020204" pitchFamily="34" charset="0"/>
                <a:ea typeface="Times New Roman" panose="02020603050405020304" pitchFamily="18" charset="0"/>
              </a:rPr>
              <a:t>State Department of Financial Services</a:t>
            </a:r>
            <a:r>
              <a:rPr lang="en-US" sz="2400" dirty="0">
                <a:solidFill>
                  <a:srgbClr val="303030"/>
                </a:solidFill>
                <a:effectLst/>
                <a:latin typeface="Arial" panose="020B0604020202020204" pitchFamily="34" charset="0"/>
                <a:ea typeface="Times New Roman" panose="02020603050405020304" pitchFamily="18" charset="0"/>
              </a:rPr>
              <a:t> (Insurance) </a:t>
            </a:r>
          </a:p>
          <a:p>
            <a:pPr marL="0" marR="0" indent="0">
              <a:lnSpc>
                <a:spcPts val="2025"/>
              </a:lnSpc>
              <a:spcBef>
                <a:spcPts val="1050"/>
              </a:spcBef>
              <a:spcAft>
                <a:spcPts val="1050"/>
              </a:spcAft>
              <a:buNone/>
            </a:pPr>
            <a:r>
              <a:rPr lang="en-US" sz="2400" dirty="0">
                <a:solidFill>
                  <a:srgbClr val="303030"/>
                </a:solidFill>
                <a:latin typeface="Arial" panose="020B0604020202020204" pitchFamily="34" charset="0"/>
                <a:ea typeface="Times New Roman" panose="02020603050405020304" pitchFamily="18" charset="0"/>
              </a:rPr>
              <a:t>                  </a:t>
            </a:r>
            <a:r>
              <a:rPr lang="en-US" sz="2400" dirty="0">
                <a:solidFill>
                  <a:srgbClr val="303030"/>
                </a:solidFill>
                <a:effectLst/>
                <a:latin typeface="Arial" panose="020B0604020202020204" pitchFamily="34" charset="0"/>
                <a:ea typeface="Times New Roman" panose="02020603050405020304" pitchFamily="18" charset="0"/>
              </a:rPr>
              <a:t>(239) 461-4001      (800) 22-STORM</a:t>
            </a:r>
            <a:endParaRPr lang="en-US" sz="2400" dirty="0">
              <a:effectLst/>
              <a:latin typeface="Times New Roman" panose="02020603050405020304" pitchFamily="18" charset="0"/>
              <a:ea typeface="Times New Roman" panose="02020603050405020304" pitchFamily="18" charset="0"/>
            </a:endParaRPr>
          </a:p>
          <a:p>
            <a:pPr marL="0" marR="0">
              <a:lnSpc>
                <a:spcPts val="2025"/>
              </a:lnSpc>
              <a:spcBef>
                <a:spcPts val="1050"/>
              </a:spcBef>
              <a:spcAft>
                <a:spcPts val="1050"/>
              </a:spcAft>
            </a:pPr>
            <a:r>
              <a:rPr lang="en-US" sz="2400" b="1" dirty="0">
                <a:solidFill>
                  <a:srgbClr val="303030"/>
                </a:solidFill>
                <a:effectLst/>
                <a:latin typeface="Arial" panose="020B0604020202020204" pitchFamily="34" charset="0"/>
                <a:ea typeface="Times New Roman" panose="02020603050405020304" pitchFamily="18" charset="0"/>
              </a:rPr>
              <a:t>Traffic Conditions in Florida</a:t>
            </a:r>
            <a:r>
              <a:rPr lang="en-US" sz="2400" dirty="0">
                <a:solidFill>
                  <a:srgbClr val="303030"/>
                </a:solidFill>
                <a:effectLst/>
                <a:latin typeface="Arial" panose="020B0604020202020204" pitchFamily="34" charset="0"/>
                <a:ea typeface="Times New Roman" panose="02020603050405020304" pitchFamily="18" charset="0"/>
              </a:rPr>
              <a:t> (Current) 511</a:t>
            </a:r>
            <a:r>
              <a:rPr lang="en-US" sz="3800" dirty="0">
                <a:solidFill>
                  <a:srgbClr val="303030"/>
                </a:solidFill>
                <a:effectLst/>
                <a:latin typeface="Arial" panose="020B0604020202020204" pitchFamily="34" charset="0"/>
                <a:ea typeface="Times New Roman" panose="02020603050405020304" pitchFamily="18" charset="0"/>
              </a:rPr>
              <a:t>                                                            </a:t>
            </a:r>
            <a:endParaRPr lang="en-US" sz="3800" dirty="0">
              <a:effectLst/>
              <a:latin typeface="Times New Roman" panose="02020603050405020304" pitchFamily="18" charset="0"/>
              <a:ea typeface="Times New Roman" panose="02020603050405020304" pitchFamily="18" charset="0"/>
            </a:endParaRPr>
          </a:p>
          <a:p>
            <a:pPr marL="0" marR="0" indent="0">
              <a:lnSpc>
                <a:spcPct val="107000"/>
              </a:lnSpc>
              <a:spcBef>
                <a:spcPts val="0"/>
              </a:spcBef>
              <a:spcAft>
                <a:spcPts val="800"/>
              </a:spcAft>
              <a:buNone/>
            </a:pPr>
            <a:r>
              <a:rPr lang="en-US" sz="3800" dirty="0">
                <a:solidFill>
                  <a:srgbClr val="5A575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346449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29103-D0E7-04A0-6722-84E462F12B7A}"/>
              </a:ext>
            </a:extLst>
          </p:cNvPr>
          <p:cNvSpPr>
            <a:spLocks noGrp="1"/>
          </p:cNvSpPr>
          <p:nvPr>
            <p:ph type="title"/>
          </p:nvPr>
        </p:nvSpPr>
        <p:spPr>
          <a:xfrm>
            <a:off x="838200" y="351678"/>
            <a:ext cx="10515600" cy="1325563"/>
          </a:xfrm>
        </p:spPr>
        <p:txBody>
          <a:bodyPr/>
          <a:lstStyle/>
          <a:p>
            <a:r>
              <a:rPr lang="en-US" dirty="0"/>
              <a:t>                             </a:t>
            </a:r>
          </a:p>
        </p:txBody>
      </p:sp>
      <p:sp>
        <p:nvSpPr>
          <p:cNvPr id="3" name="Content Placeholder 2">
            <a:extLst>
              <a:ext uri="{FF2B5EF4-FFF2-40B4-BE49-F238E27FC236}">
                <a16:creationId xmlns:a16="http://schemas.microsoft.com/office/drawing/2014/main" id="{3E00DF47-6355-D6DC-6D3E-0A1D5AD6AA49}"/>
              </a:ext>
            </a:extLst>
          </p:cNvPr>
          <p:cNvSpPr>
            <a:spLocks noGrp="1"/>
          </p:cNvSpPr>
          <p:nvPr>
            <p:ph idx="1"/>
          </p:nvPr>
        </p:nvSpPr>
        <p:spPr>
          <a:xfrm>
            <a:off x="838200" y="2928281"/>
            <a:ext cx="10515600" cy="3291544"/>
          </a:xfrm>
        </p:spPr>
        <p:txBody>
          <a:bodyPr/>
          <a:lstStyle/>
          <a:p>
            <a:pPr marL="0" indent="0">
              <a:buNone/>
            </a:pPr>
            <a:r>
              <a:rPr lang="en-US" dirty="0">
                <a:latin typeface="Arial" panose="020B0604020202020204" pitchFamily="34" charset="0"/>
                <a:cs typeface="Arial" panose="020B0604020202020204" pitchFamily="34" charset="0"/>
              </a:rPr>
              <a:t>If you are aware of any changes that need to be made to this program, please contact the Heritage Greens Property Manager at the HG Community Center, during posted office hours.</a:t>
            </a:r>
          </a:p>
        </p:txBody>
      </p:sp>
      <p:pic>
        <p:nvPicPr>
          <p:cNvPr id="5" name="Picture 4">
            <a:extLst>
              <a:ext uri="{FF2B5EF4-FFF2-40B4-BE49-F238E27FC236}">
                <a16:creationId xmlns:a16="http://schemas.microsoft.com/office/drawing/2014/main" id="{E8B3A611-31DD-2064-22E2-F00CD5ACF195}"/>
              </a:ext>
            </a:extLst>
          </p:cNvPr>
          <p:cNvPicPr>
            <a:picLocks noChangeAspect="1"/>
          </p:cNvPicPr>
          <p:nvPr/>
        </p:nvPicPr>
        <p:blipFill>
          <a:blip r:embed="rId2"/>
          <a:stretch>
            <a:fillRect/>
          </a:stretch>
        </p:blipFill>
        <p:spPr>
          <a:xfrm>
            <a:off x="3186112" y="913469"/>
            <a:ext cx="4772025" cy="1971950"/>
          </a:xfrm>
          <a:prstGeom prst="rect">
            <a:avLst/>
          </a:prstGeom>
        </p:spPr>
      </p:pic>
    </p:spTree>
    <p:extLst>
      <p:ext uri="{BB962C8B-B14F-4D97-AF65-F5344CB8AC3E}">
        <p14:creationId xmlns:p14="http://schemas.microsoft.com/office/powerpoint/2010/main" val="1947181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67760-00A0-13C8-54E6-BA43906027EB}"/>
              </a:ext>
            </a:extLst>
          </p:cNvPr>
          <p:cNvSpPr>
            <a:spLocks noGrp="1"/>
          </p:cNvSpPr>
          <p:nvPr>
            <p:ph type="title"/>
          </p:nvPr>
        </p:nvSpPr>
        <p:spPr>
          <a:xfrm>
            <a:off x="838200" y="365125"/>
            <a:ext cx="10515600" cy="2203263"/>
          </a:xfrm>
        </p:spPr>
        <p:txBody>
          <a:bodyPr/>
          <a:lstStyle/>
          <a:p>
            <a:endParaRPr lang="en-US" dirty="0"/>
          </a:p>
        </p:txBody>
      </p:sp>
      <p:sp>
        <p:nvSpPr>
          <p:cNvPr id="3" name="Content Placeholder 2">
            <a:extLst>
              <a:ext uri="{FF2B5EF4-FFF2-40B4-BE49-F238E27FC236}">
                <a16:creationId xmlns:a16="http://schemas.microsoft.com/office/drawing/2014/main" id="{C9EB794D-A9C8-3E0F-5EA0-34B1A9563424}"/>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DB7BB505-8DF6-B091-6AB8-89C825F63E4B}"/>
              </a:ext>
            </a:extLst>
          </p:cNvPr>
          <p:cNvPicPr>
            <a:picLocks noChangeAspect="1"/>
          </p:cNvPicPr>
          <p:nvPr/>
        </p:nvPicPr>
        <p:blipFill>
          <a:blip r:embed="rId2"/>
          <a:stretch>
            <a:fillRect/>
          </a:stretch>
        </p:blipFill>
        <p:spPr>
          <a:xfrm>
            <a:off x="645459" y="338231"/>
            <a:ext cx="10708340" cy="2203263"/>
          </a:xfrm>
          <a:prstGeom prst="rect">
            <a:avLst/>
          </a:prstGeom>
        </p:spPr>
      </p:pic>
      <p:pic>
        <p:nvPicPr>
          <p:cNvPr id="5" name="Picture 4">
            <a:extLst>
              <a:ext uri="{FF2B5EF4-FFF2-40B4-BE49-F238E27FC236}">
                <a16:creationId xmlns:a16="http://schemas.microsoft.com/office/drawing/2014/main" id="{ED6C0315-BAF1-02F0-EFCE-B0FC636C14C5}"/>
              </a:ext>
            </a:extLst>
          </p:cNvPr>
          <p:cNvPicPr>
            <a:picLocks noChangeAspect="1"/>
          </p:cNvPicPr>
          <p:nvPr/>
        </p:nvPicPr>
        <p:blipFill>
          <a:blip r:embed="rId3"/>
          <a:stretch>
            <a:fillRect/>
          </a:stretch>
        </p:blipFill>
        <p:spPr>
          <a:xfrm>
            <a:off x="3025588" y="2632821"/>
            <a:ext cx="6736977" cy="2772897"/>
          </a:xfrm>
          <a:prstGeom prst="rect">
            <a:avLst/>
          </a:prstGeom>
        </p:spPr>
      </p:pic>
    </p:spTree>
    <p:extLst>
      <p:ext uri="{BB962C8B-B14F-4D97-AF65-F5344CB8AC3E}">
        <p14:creationId xmlns:p14="http://schemas.microsoft.com/office/powerpoint/2010/main" val="1554906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3E462-1A52-87F5-D02D-0EC7C393BD49}"/>
              </a:ext>
            </a:extLst>
          </p:cNvPr>
          <p:cNvSpPr>
            <a:spLocks noGrp="1"/>
          </p:cNvSpPr>
          <p:nvPr>
            <p:ph type="title"/>
          </p:nvPr>
        </p:nvSpPr>
        <p:spPr>
          <a:xfrm>
            <a:off x="838200" y="365125"/>
            <a:ext cx="10515600" cy="4771651"/>
          </a:xfrm>
        </p:spPr>
        <p:txBody>
          <a:bodyPr/>
          <a:lstStyle/>
          <a:p>
            <a:r>
              <a:rPr lang="en-US" dirty="0"/>
              <a:t>    </a:t>
            </a:r>
          </a:p>
        </p:txBody>
      </p:sp>
      <p:sp>
        <p:nvSpPr>
          <p:cNvPr id="3" name="Content Placeholder 2">
            <a:extLst>
              <a:ext uri="{FF2B5EF4-FFF2-40B4-BE49-F238E27FC236}">
                <a16:creationId xmlns:a16="http://schemas.microsoft.com/office/drawing/2014/main" id="{6782C263-ECC1-204A-898B-EDD11345D144}"/>
              </a:ext>
            </a:extLst>
          </p:cNvPr>
          <p:cNvSpPr>
            <a:spLocks noGrp="1"/>
          </p:cNvSpPr>
          <p:nvPr>
            <p:ph idx="1"/>
          </p:nvPr>
        </p:nvSpPr>
        <p:spPr>
          <a:xfrm>
            <a:off x="838200" y="2433917"/>
            <a:ext cx="10515600" cy="3743045"/>
          </a:xfrm>
        </p:spPr>
        <p:txBody>
          <a:bodyPr/>
          <a:lstStyle/>
          <a:p>
            <a:endParaRPr lang="en-US" dirty="0"/>
          </a:p>
          <a:p>
            <a:endParaRPr lang="en-US" dirty="0"/>
          </a:p>
          <a:p>
            <a:pPr marL="0" indent="0">
              <a:buNone/>
            </a:pPr>
            <a:endParaRPr lang="en-US" dirty="0"/>
          </a:p>
        </p:txBody>
      </p:sp>
      <p:pic>
        <p:nvPicPr>
          <p:cNvPr id="4" name="Picture 3">
            <a:extLst>
              <a:ext uri="{FF2B5EF4-FFF2-40B4-BE49-F238E27FC236}">
                <a16:creationId xmlns:a16="http://schemas.microsoft.com/office/drawing/2014/main" id="{FBF5FD61-637C-D0E5-CA8F-3152D5CB0924}"/>
              </a:ext>
            </a:extLst>
          </p:cNvPr>
          <p:cNvPicPr>
            <a:picLocks noChangeAspect="1"/>
          </p:cNvPicPr>
          <p:nvPr/>
        </p:nvPicPr>
        <p:blipFill>
          <a:blip r:embed="rId2"/>
          <a:stretch>
            <a:fillRect/>
          </a:stretch>
        </p:blipFill>
        <p:spPr>
          <a:xfrm>
            <a:off x="838200" y="311449"/>
            <a:ext cx="10282518" cy="2082128"/>
          </a:xfrm>
          <a:prstGeom prst="rect">
            <a:avLst/>
          </a:prstGeom>
        </p:spPr>
      </p:pic>
      <p:pic>
        <p:nvPicPr>
          <p:cNvPr id="5" name="Picture 4">
            <a:extLst>
              <a:ext uri="{FF2B5EF4-FFF2-40B4-BE49-F238E27FC236}">
                <a16:creationId xmlns:a16="http://schemas.microsoft.com/office/drawing/2014/main" id="{520C406E-8F63-E74E-C067-656889B0F947}"/>
              </a:ext>
            </a:extLst>
          </p:cNvPr>
          <p:cNvPicPr>
            <a:picLocks noChangeAspect="1"/>
          </p:cNvPicPr>
          <p:nvPr/>
        </p:nvPicPr>
        <p:blipFill>
          <a:blip r:embed="rId3"/>
          <a:stretch>
            <a:fillRect/>
          </a:stretch>
        </p:blipFill>
        <p:spPr>
          <a:xfrm>
            <a:off x="2783540" y="2460700"/>
            <a:ext cx="6427695" cy="2528159"/>
          </a:xfrm>
          <a:prstGeom prst="rect">
            <a:avLst/>
          </a:prstGeom>
        </p:spPr>
      </p:pic>
    </p:spTree>
    <p:extLst>
      <p:ext uri="{BB962C8B-B14F-4D97-AF65-F5344CB8AC3E}">
        <p14:creationId xmlns:p14="http://schemas.microsoft.com/office/powerpoint/2010/main" val="3522834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67712-373B-C5D2-5D6E-7DBF4FF59FE8}"/>
              </a:ext>
            </a:extLst>
          </p:cNvPr>
          <p:cNvSpPr>
            <a:spLocks noGrp="1"/>
          </p:cNvSpPr>
          <p:nvPr>
            <p:ph type="title"/>
          </p:nvPr>
        </p:nvSpPr>
        <p:spPr>
          <a:xfrm>
            <a:off x="838200" y="334589"/>
            <a:ext cx="10515600" cy="2032093"/>
          </a:xfrm>
        </p:spPr>
        <p:txBody>
          <a:bodyPr/>
          <a:lstStyle/>
          <a:p>
            <a:endParaRPr lang="en-US" dirty="0"/>
          </a:p>
        </p:txBody>
      </p:sp>
      <p:sp>
        <p:nvSpPr>
          <p:cNvPr id="3" name="Content Placeholder 2">
            <a:extLst>
              <a:ext uri="{FF2B5EF4-FFF2-40B4-BE49-F238E27FC236}">
                <a16:creationId xmlns:a16="http://schemas.microsoft.com/office/drawing/2014/main" id="{3980090B-9625-DF0F-926C-ACB3257A3FB7}"/>
              </a:ext>
            </a:extLst>
          </p:cNvPr>
          <p:cNvSpPr>
            <a:spLocks noGrp="1"/>
          </p:cNvSpPr>
          <p:nvPr>
            <p:ph idx="1"/>
          </p:nvPr>
        </p:nvSpPr>
        <p:spPr>
          <a:xfrm>
            <a:off x="838200" y="1690688"/>
            <a:ext cx="10515600" cy="4351338"/>
          </a:xfrm>
        </p:spPr>
        <p:txBody>
          <a:bodyPr/>
          <a:lstStyle/>
          <a:p>
            <a:pPr marL="0" indent="0">
              <a:buNone/>
            </a:pPr>
            <a:endParaRPr lang="en-US" dirty="0"/>
          </a:p>
          <a:p>
            <a:pPr marL="0" indent="0">
              <a:buNone/>
            </a:pPr>
            <a:endParaRPr lang="en-US" dirty="0"/>
          </a:p>
          <a:p>
            <a:pPr marL="0" indent="0">
              <a:buNone/>
            </a:pPr>
            <a:endParaRPr lang="en-US" dirty="0"/>
          </a:p>
          <a:p>
            <a:pPr marL="0" indent="0">
              <a:buNone/>
            </a:pPr>
            <a:r>
              <a:rPr lang="en-US" dirty="0"/>
              <a:t>  </a:t>
            </a:r>
          </a:p>
        </p:txBody>
      </p:sp>
      <p:pic>
        <p:nvPicPr>
          <p:cNvPr id="4" name="Picture 3">
            <a:extLst>
              <a:ext uri="{FF2B5EF4-FFF2-40B4-BE49-F238E27FC236}">
                <a16:creationId xmlns:a16="http://schemas.microsoft.com/office/drawing/2014/main" id="{A2337DA5-775A-03FA-343F-5065D85842A4}"/>
              </a:ext>
            </a:extLst>
          </p:cNvPr>
          <p:cNvPicPr>
            <a:picLocks noChangeAspect="1"/>
          </p:cNvPicPr>
          <p:nvPr/>
        </p:nvPicPr>
        <p:blipFill>
          <a:blip r:embed="rId2"/>
          <a:stretch>
            <a:fillRect/>
          </a:stretch>
        </p:blipFill>
        <p:spPr>
          <a:xfrm>
            <a:off x="838200" y="551328"/>
            <a:ext cx="10515600" cy="1775011"/>
          </a:xfrm>
          <a:prstGeom prst="rect">
            <a:avLst/>
          </a:prstGeom>
        </p:spPr>
      </p:pic>
      <p:pic>
        <p:nvPicPr>
          <p:cNvPr id="5" name="Picture 4">
            <a:extLst>
              <a:ext uri="{FF2B5EF4-FFF2-40B4-BE49-F238E27FC236}">
                <a16:creationId xmlns:a16="http://schemas.microsoft.com/office/drawing/2014/main" id="{C4D11852-0918-BA9F-53D8-4F7E7C2DD083}"/>
              </a:ext>
            </a:extLst>
          </p:cNvPr>
          <p:cNvPicPr>
            <a:picLocks noChangeAspect="1"/>
          </p:cNvPicPr>
          <p:nvPr/>
        </p:nvPicPr>
        <p:blipFill>
          <a:blip r:embed="rId3"/>
          <a:stretch>
            <a:fillRect/>
          </a:stretch>
        </p:blipFill>
        <p:spPr>
          <a:xfrm>
            <a:off x="1839650" y="2380129"/>
            <a:ext cx="8649055" cy="3012142"/>
          </a:xfrm>
          <a:prstGeom prst="rect">
            <a:avLst/>
          </a:prstGeom>
        </p:spPr>
      </p:pic>
    </p:spTree>
    <p:extLst>
      <p:ext uri="{BB962C8B-B14F-4D97-AF65-F5344CB8AC3E}">
        <p14:creationId xmlns:p14="http://schemas.microsoft.com/office/powerpoint/2010/main" val="4023317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704F9-CA43-F100-06D8-9773279182F2}"/>
              </a:ext>
            </a:extLst>
          </p:cNvPr>
          <p:cNvSpPr>
            <a:spLocks noGrp="1"/>
          </p:cNvSpPr>
          <p:nvPr>
            <p:ph type="title"/>
          </p:nvPr>
        </p:nvSpPr>
        <p:spPr/>
        <p:txBody>
          <a:bodyPr>
            <a:normAutofit fontScale="90000"/>
          </a:bodyPr>
          <a:lstStyle/>
          <a:p>
            <a:r>
              <a:rPr lang="en-US" dirty="0"/>
              <a:t>             </a:t>
            </a:r>
            <a:r>
              <a:rPr lang="en-US" sz="4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Website: heritagegreensmaster.com </a:t>
            </a:r>
            <a:br>
              <a:rPr lang="en-US" sz="4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br>
            <a:endParaRPr lang="en-US" dirty="0"/>
          </a:p>
        </p:txBody>
      </p:sp>
      <p:pic>
        <p:nvPicPr>
          <p:cNvPr id="4" name="Content Placeholder 4">
            <a:extLst>
              <a:ext uri="{FF2B5EF4-FFF2-40B4-BE49-F238E27FC236}">
                <a16:creationId xmlns:a16="http://schemas.microsoft.com/office/drawing/2014/main" id="{9ECDE11D-10C1-6DDB-4D73-952C11F5C971}"/>
              </a:ext>
            </a:extLst>
          </p:cNvPr>
          <p:cNvPicPr>
            <a:picLocks noGrp="1" noChangeAspect="1"/>
          </p:cNvPicPr>
          <p:nvPr>
            <p:ph idx="1"/>
          </p:nvPr>
        </p:nvPicPr>
        <p:blipFill>
          <a:blip r:embed="rId2"/>
          <a:stretch>
            <a:fillRect/>
          </a:stretch>
        </p:blipFill>
        <p:spPr>
          <a:xfrm>
            <a:off x="1398495" y="1237129"/>
            <a:ext cx="9789458" cy="4939834"/>
          </a:xfrm>
        </p:spPr>
      </p:pic>
    </p:spTree>
    <p:extLst>
      <p:ext uri="{BB962C8B-B14F-4D97-AF65-F5344CB8AC3E}">
        <p14:creationId xmlns:p14="http://schemas.microsoft.com/office/powerpoint/2010/main" val="2647054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B6690-8418-77BC-E930-266F2F713CBE}"/>
              </a:ext>
            </a:extLst>
          </p:cNvPr>
          <p:cNvSpPr>
            <a:spLocks noGrp="1"/>
          </p:cNvSpPr>
          <p:nvPr>
            <p:ph type="title"/>
          </p:nvPr>
        </p:nvSpPr>
        <p:spPr>
          <a:xfrm>
            <a:off x="838200" y="470648"/>
            <a:ext cx="10515600" cy="537882"/>
          </a:xfrm>
        </p:spPr>
        <p:txBody>
          <a:bodyPr>
            <a:normAutofit fontScale="90000"/>
          </a:bodyPr>
          <a:lstStyle/>
          <a:p>
            <a:r>
              <a:rPr lang="en-US" sz="3200" b="1" dirty="0">
                <a:solidFill>
                  <a:srgbClr val="0070C0"/>
                </a:solidFill>
                <a:effectLst/>
                <a:latin typeface="Arial" panose="020B0604020202020204" pitchFamily="34" charset="0"/>
                <a:ea typeface="Times New Roman" panose="02020603050405020304" pitchFamily="18" charset="0"/>
              </a:rPr>
              <a:t>                      </a:t>
            </a:r>
            <a:br>
              <a:rPr lang="en-US" sz="3200" b="1" dirty="0">
                <a:solidFill>
                  <a:srgbClr val="0070C0"/>
                </a:solidFill>
                <a:effectLst/>
                <a:latin typeface="Arial" panose="020B0604020202020204" pitchFamily="34" charset="0"/>
                <a:ea typeface="Times New Roman" panose="02020603050405020304" pitchFamily="18" charset="0"/>
              </a:rPr>
            </a:br>
            <a:r>
              <a:rPr lang="en-US" sz="3200" b="1" dirty="0">
                <a:solidFill>
                  <a:srgbClr val="0070C0"/>
                </a:solidFill>
                <a:effectLst/>
                <a:latin typeface="Arial" panose="020B0604020202020204" pitchFamily="34" charset="0"/>
                <a:ea typeface="Times New Roman" panose="02020603050405020304" pitchFamily="18" charset="0"/>
              </a:rPr>
              <a:t>                            </a:t>
            </a:r>
            <a:r>
              <a:rPr lang="en-US" sz="2800" b="1" dirty="0">
                <a:solidFill>
                  <a:srgbClr val="0070C0"/>
                </a:solidFill>
                <a:effectLst/>
                <a:latin typeface="Arial" panose="020B0604020202020204" pitchFamily="34" charset="0"/>
                <a:ea typeface="Times New Roman" panose="02020603050405020304" pitchFamily="18" charset="0"/>
              </a:rPr>
              <a:t>Master Board of Directors</a:t>
            </a:r>
            <a:br>
              <a:rPr lang="en-US" sz="3200" dirty="0">
                <a:effectLst/>
                <a:latin typeface="Times New Roman" panose="02020603050405020304" pitchFamily="18" charset="0"/>
                <a:ea typeface="Times New Roman" panose="02020603050405020304" pitchFamily="18" charset="0"/>
              </a:rPr>
            </a:br>
            <a:endParaRPr lang="en-US" sz="3200" dirty="0"/>
          </a:p>
        </p:txBody>
      </p:sp>
      <p:sp>
        <p:nvSpPr>
          <p:cNvPr id="3" name="Content Placeholder 2">
            <a:extLst>
              <a:ext uri="{FF2B5EF4-FFF2-40B4-BE49-F238E27FC236}">
                <a16:creationId xmlns:a16="http://schemas.microsoft.com/office/drawing/2014/main" id="{C01F28F0-FCB8-805A-A2CA-E66BBC37828D}"/>
              </a:ext>
            </a:extLst>
          </p:cNvPr>
          <p:cNvSpPr>
            <a:spLocks noGrp="1"/>
          </p:cNvSpPr>
          <p:nvPr>
            <p:ph idx="1"/>
          </p:nvPr>
        </p:nvSpPr>
        <p:spPr>
          <a:xfrm>
            <a:off x="838200" y="1008529"/>
            <a:ext cx="10515600" cy="5181881"/>
          </a:xfrm>
        </p:spPr>
        <p:txBody>
          <a:bodyPr>
            <a:normAutofit fontScale="25000" lnSpcReduction="20000"/>
          </a:bodyPr>
          <a:lstStyle/>
          <a:p>
            <a:pPr marL="0" marR="0" indent="0">
              <a:lnSpc>
                <a:spcPct val="107000"/>
              </a:lnSpc>
              <a:spcBef>
                <a:spcPts val="0"/>
              </a:spcBef>
              <a:spcAft>
                <a:spcPts val="0"/>
              </a:spcAft>
              <a:buNone/>
            </a:pPr>
            <a:r>
              <a:rPr lang="en-US" sz="7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7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7200" b="1" dirty="0">
                <a:effectLst/>
                <a:latin typeface="Arial" panose="020B0604020202020204" pitchFamily="34" charset="0"/>
                <a:ea typeface="Times New Roman" panose="02020603050405020304" pitchFamily="18" charset="0"/>
                <a:cs typeface="Arial" panose="020B0604020202020204" pitchFamily="34" charset="0"/>
              </a:rPr>
              <a:t>Linda Dye, PhD</a:t>
            </a:r>
            <a:r>
              <a:rPr lang="en-US" sz="7200" dirty="0">
                <a:effectLst/>
                <a:latin typeface="Arial" panose="020B0604020202020204" pitchFamily="34" charset="0"/>
                <a:ea typeface="Times New Roman" panose="02020603050405020304" pitchFamily="18" charset="0"/>
                <a:cs typeface="Arial" panose="020B0604020202020204" pitchFamily="34" charset="0"/>
              </a:rPr>
              <a:t>                      </a:t>
            </a:r>
            <a:r>
              <a:rPr lang="en-US" sz="7200" b="1" dirty="0">
                <a:effectLst/>
                <a:latin typeface="Arial" panose="020B0604020202020204" pitchFamily="34" charset="0"/>
                <a:ea typeface="Times New Roman" panose="02020603050405020304" pitchFamily="18" charset="0"/>
                <a:cs typeface="Arial" panose="020B0604020202020204" pitchFamily="34" charset="0"/>
              </a:rPr>
              <a:t>John Shelton</a:t>
            </a:r>
            <a:r>
              <a:rPr lang="en-US" sz="7200" dirty="0">
                <a:effectLst/>
                <a:latin typeface="Arial" panose="020B0604020202020204" pitchFamily="34" charset="0"/>
                <a:ea typeface="Times New Roman" panose="02020603050405020304" pitchFamily="18" charset="0"/>
                <a:cs typeface="Arial" panose="020B0604020202020204" pitchFamily="34" charset="0"/>
              </a:rPr>
              <a:t>                                         </a:t>
            </a:r>
            <a:r>
              <a:rPr lang="en-US" sz="7200" b="1" dirty="0">
                <a:effectLst/>
                <a:latin typeface="Arial" panose="020B0604020202020204" pitchFamily="34" charset="0"/>
                <a:ea typeface="Calibri" panose="020F0502020204030204" pitchFamily="34" charset="0"/>
                <a:cs typeface="Arial" panose="020B0604020202020204" pitchFamily="34" charset="0"/>
              </a:rPr>
              <a:t>Toni Malone                          </a:t>
            </a:r>
          </a:p>
          <a:p>
            <a:pPr marL="0" indent="0">
              <a:lnSpc>
                <a:spcPct val="107000"/>
              </a:lnSpc>
              <a:spcBef>
                <a:spcPts val="0"/>
              </a:spcBef>
              <a:buNone/>
            </a:pPr>
            <a:r>
              <a:rPr lang="en-US" sz="72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72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dyels624@gmail.com</a:t>
            </a:r>
            <a:r>
              <a:rPr lang="en-US" sz="72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7200" dirty="0">
                <a:effectLst/>
                <a:latin typeface="Arial" panose="020B0604020202020204" pitchFamily="34" charset="0"/>
                <a:ea typeface="Calibri" panose="020F0502020204030204" pitchFamily="34" charset="0"/>
                <a:cs typeface="Arial" panose="020B0604020202020204" pitchFamily="34" charset="0"/>
              </a:rPr>
              <a:t>        </a:t>
            </a:r>
            <a:r>
              <a:rPr lang="en-US" sz="7200" u="sng" dirty="0">
                <a:solidFill>
                  <a:srgbClr val="0070C0"/>
                </a:solidFill>
                <a:effectLst/>
                <a:latin typeface="Arial" panose="020B0604020202020204" pitchFamily="34" charset="0"/>
                <a:ea typeface="Calibri" panose="020F0502020204030204" pitchFamily="34" charset="0"/>
                <a:cs typeface="Arial" panose="020B0604020202020204" pitchFamily="34" charset="0"/>
              </a:rPr>
              <a:t>johnshelton4948@gmail.com</a:t>
            </a:r>
            <a:r>
              <a:rPr lang="en-US" sz="7200" dirty="0">
                <a:effectLst/>
                <a:latin typeface="Arial" panose="020B0604020202020204" pitchFamily="34" charset="0"/>
                <a:ea typeface="Calibri" panose="020F0502020204030204" pitchFamily="34" charset="0"/>
                <a:cs typeface="Arial" panose="020B0604020202020204" pitchFamily="34" charset="0"/>
              </a:rPr>
              <a:t>              </a:t>
            </a:r>
            <a:r>
              <a:rPr lang="en-US" sz="72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a:rPr>
              <a:t>temtationmom@aol.com</a:t>
            </a:r>
            <a:endParaRPr lang="en-US" sz="7200" u="sng"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7200" dirty="0">
                <a:effectLst/>
                <a:latin typeface="Arial" panose="020B0604020202020204" pitchFamily="34" charset="0"/>
                <a:ea typeface="Calibri" panose="020F0502020204030204" pitchFamily="34" charset="0"/>
                <a:cs typeface="Arial" panose="020B0604020202020204" pitchFamily="34" charset="0"/>
              </a:rPr>
              <a:t>Cell: (973) 842-1720                Cell: (239) 248-4948                           Cell: (201) 456-4623</a:t>
            </a:r>
          </a:p>
          <a:p>
            <a:pPr marL="0" marR="0" indent="0">
              <a:lnSpc>
                <a:spcPct val="107000"/>
              </a:lnSpc>
              <a:spcBef>
                <a:spcPts val="0"/>
              </a:spcBef>
              <a:spcAft>
                <a:spcPts val="0"/>
              </a:spcAft>
              <a:buNone/>
            </a:pPr>
            <a:r>
              <a:rPr lang="en-US" sz="7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Term: 3/28/2021- end           Term: 4/13/2021- end                           Term: 9/20/2022 - end</a:t>
            </a:r>
          </a:p>
          <a:p>
            <a:pPr marL="0" marR="0" indent="0">
              <a:lnSpc>
                <a:spcPct val="107000"/>
              </a:lnSpc>
              <a:spcBef>
                <a:spcPts val="0"/>
              </a:spcBef>
              <a:spcAft>
                <a:spcPts val="0"/>
              </a:spcAft>
              <a:buNone/>
            </a:pPr>
            <a:r>
              <a:rPr lang="en-US" sz="7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of 1</a:t>
            </a:r>
            <a:r>
              <a:rPr lang="en-US" sz="7200"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st</a:t>
            </a:r>
            <a:r>
              <a:rPr lang="en-US" sz="7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Quarter 2023               of 1</a:t>
            </a:r>
            <a:r>
              <a:rPr lang="en-US" sz="7200"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st</a:t>
            </a:r>
            <a:r>
              <a:rPr lang="en-US" sz="7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Quarter 2023                                of 1st Quarter 2023</a:t>
            </a:r>
            <a:endParaRPr lang="en-US" sz="72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7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Director at Large                  Director at Large                                    Director, Voting Group 1 </a:t>
            </a:r>
            <a:endParaRPr lang="en-US" sz="72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7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72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7200" b="1" dirty="0">
                <a:effectLst/>
                <a:latin typeface="Arial" panose="020B0604020202020204" pitchFamily="34" charset="0"/>
                <a:ea typeface="Calibri" panose="020F0502020204030204" pitchFamily="34" charset="0"/>
                <a:cs typeface="Arial" panose="020B0604020202020204" pitchFamily="34" charset="0"/>
              </a:rPr>
              <a:t>            Mary McPartlin                                               Bill O’Reilly, MBA</a:t>
            </a:r>
          </a:p>
          <a:p>
            <a:pPr marL="0" marR="0" indent="0">
              <a:lnSpc>
                <a:spcPct val="107000"/>
              </a:lnSpc>
              <a:spcBef>
                <a:spcPts val="0"/>
              </a:spcBef>
              <a:spcAft>
                <a:spcPts val="0"/>
              </a:spcAft>
              <a:buNone/>
            </a:pPr>
            <a:r>
              <a:rPr lang="en-US" sz="7200"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   </a:t>
            </a:r>
            <a:r>
              <a:rPr lang="en-US" sz="72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themarymcp@gmail.com</a:t>
            </a:r>
            <a:r>
              <a:rPr lang="en-US" sz="7200" u="sng"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US" sz="7200" dirty="0">
                <a:solidFill>
                  <a:srgbClr val="0000FF"/>
                </a:solidFill>
                <a:effectLst/>
                <a:latin typeface="Arial" panose="020B0604020202020204" pitchFamily="34" charset="0"/>
                <a:ea typeface="Calibri" panose="020F0502020204030204" pitchFamily="34" charset="0"/>
                <a:cs typeface="Arial" panose="020B0604020202020204" pitchFamily="34" charset="0"/>
              </a:rPr>
              <a:t>                                        w</a:t>
            </a:r>
            <a:r>
              <a:rPr lang="en-US" sz="7200" u="sng" dirty="0">
                <a:solidFill>
                  <a:srgbClr val="0000FF"/>
                </a:solidFill>
                <a:effectLst/>
                <a:latin typeface="Arial" panose="020B0604020202020204" pitchFamily="34" charset="0"/>
                <a:ea typeface="Calibri" panose="020F0502020204030204" pitchFamily="34" charset="0"/>
                <a:cs typeface="Arial" panose="020B0604020202020204" pitchFamily="34" charset="0"/>
              </a:rPr>
              <a:t>eoreilly@gmail.com</a:t>
            </a:r>
            <a:endParaRPr lang="en-US" sz="72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7200" dirty="0">
                <a:effectLst/>
                <a:latin typeface="Arial" panose="020B0604020202020204" pitchFamily="34" charset="0"/>
                <a:ea typeface="Calibri" panose="020F0502020204030204" pitchFamily="34" charset="0"/>
                <a:cs typeface="Arial" panose="020B0604020202020204" pitchFamily="34" charset="0"/>
              </a:rPr>
              <a:t>Cell: (248) 762-4500                                                 Cell: (239) 273-6750</a:t>
            </a:r>
          </a:p>
          <a:p>
            <a:pPr marL="0" marR="0" indent="0">
              <a:lnSpc>
                <a:spcPct val="107000"/>
              </a:lnSpc>
              <a:spcBef>
                <a:spcPts val="0"/>
              </a:spcBef>
              <a:spcAft>
                <a:spcPts val="0"/>
              </a:spcAft>
              <a:buNone/>
            </a:pPr>
            <a:r>
              <a:rPr lang="en-US" sz="7200" dirty="0">
                <a:effectLst/>
                <a:latin typeface="Arial" panose="020B0604020202020204" pitchFamily="34" charset="0"/>
                <a:ea typeface="Calibri" panose="020F0502020204030204" pitchFamily="34" charset="0"/>
                <a:cs typeface="Arial" panose="020B0604020202020204" pitchFamily="34" charset="0"/>
              </a:rPr>
              <a:t>Term 9/20/2022 – End of 1</a:t>
            </a:r>
            <a:r>
              <a:rPr lang="en-US" sz="7200" baseline="30000" dirty="0">
                <a:effectLst/>
                <a:latin typeface="Arial" panose="020B0604020202020204" pitchFamily="34" charset="0"/>
                <a:ea typeface="Calibri" panose="020F0502020204030204" pitchFamily="34" charset="0"/>
                <a:cs typeface="Arial" panose="020B0604020202020204" pitchFamily="34" charset="0"/>
              </a:rPr>
              <a:t>st</a:t>
            </a:r>
            <a:r>
              <a:rPr lang="en-US" sz="7200" dirty="0">
                <a:effectLst/>
                <a:latin typeface="Arial" panose="020B0604020202020204" pitchFamily="34" charset="0"/>
                <a:ea typeface="Calibri" panose="020F0502020204030204" pitchFamily="34" charset="0"/>
                <a:cs typeface="Arial" panose="020B0604020202020204" pitchFamily="34" charset="0"/>
              </a:rPr>
              <a:t> Quarter 2024           Term: 9/20/22-End of 1</a:t>
            </a:r>
            <a:r>
              <a:rPr lang="en-US" sz="7200" baseline="30000" dirty="0">
                <a:effectLst/>
                <a:latin typeface="Arial" panose="020B0604020202020204" pitchFamily="34" charset="0"/>
                <a:ea typeface="Calibri" panose="020F0502020204030204" pitchFamily="34" charset="0"/>
                <a:cs typeface="Arial" panose="020B0604020202020204" pitchFamily="34" charset="0"/>
              </a:rPr>
              <a:t>st</a:t>
            </a:r>
            <a:r>
              <a:rPr lang="en-US" sz="7200" dirty="0">
                <a:effectLst/>
                <a:latin typeface="Arial" panose="020B0604020202020204" pitchFamily="34" charset="0"/>
                <a:ea typeface="Calibri" panose="020F0502020204030204" pitchFamily="34" charset="0"/>
                <a:cs typeface="Arial" panose="020B0604020202020204" pitchFamily="34" charset="0"/>
              </a:rPr>
              <a:t> Quarter 2023     </a:t>
            </a:r>
          </a:p>
          <a:p>
            <a:pPr marL="0" marR="0" indent="0">
              <a:lnSpc>
                <a:spcPct val="107000"/>
              </a:lnSpc>
              <a:spcBef>
                <a:spcPts val="0"/>
              </a:spcBef>
              <a:spcAft>
                <a:spcPts val="0"/>
              </a:spcAft>
              <a:buNone/>
            </a:pPr>
            <a:r>
              <a:rPr lang="en-US" sz="7200" dirty="0">
                <a:effectLst/>
                <a:latin typeface="Arial" panose="020B0604020202020204" pitchFamily="34" charset="0"/>
                <a:ea typeface="Calibri" panose="020F0502020204030204" pitchFamily="34" charset="0"/>
                <a:cs typeface="Arial" panose="020B0604020202020204" pitchFamily="34" charset="0"/>
              </a:rPr>
              <a:t>      Director, Voting Group 4                                        Director at Large</a:t>
            </a:r>
          </a:p>
          <a:p>
            <a:pPr marL="0" marR="0" indent="0">
              <a:lnSpc>
                <a:spcPct val="107000"/>
              </a:lnSpc>
              <a:spcBef>
                <a:spcPts val="0"/>
              </a:spcBef>
              <a:spcAft>
                <a:spcPts val="0"/>
              </a:spcAft>
              <a:buNone/>
            </a:pPr>
            <a:endParaRPr lang="en-US" sz="72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7200" dirty="0">
                <a:effectLst/>
                <a:latin typeface="Arial" panose="020B0604020202020204" pitchFamily="34" charset="0"/>
                <a:ea typeface="Times New Roman" panose="02020603050405020304" pitchFamily="18" charset="0"/>
                <a:cs typeface="Arial" panose="020B0604020202020204" pitchFamily="34" charset="0"/>
              </a:rPr>
              <a:t>        </a:t>
            </a:r>
            <a:r>
              <a:rPr lang="en-US" sz="7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Margaret Roman                                                    Bonnie Blaire</a:t>
            </a:r>
          </a:p>
          <a:p>
            <a:pPr marL="0" marR="0" indent="0">
              <a:lnSpc>
                <a:spcPct val="107000"/>
              </a:lnSpc>
              <a:spcBef>
                <a:spcPts val="0"/>
              </a:spcBef>
              <a:spcAft>
                <a:spcPts val="0"/>
              </a:spcAft>
              <a:buNone/>
            </a:pPr>
            <a:r>
              <a:rPr lang="en-US" sz="7200" dirty="0">
                <a:solidFill>
                  <a:srgbClr val="0070C0"/>
                </a:solidFill>
                <a:latin typeface="Arial" panose="020B0604020202020204" pitchFamily="34" charset="0"/>
                <a:ea typeface="Calibri" panose="020F0502020204030204" pitchFamily="34" charset="0"/>
                <a:cs typeface="Arial" panose="020B0604020202020204" pitchFamily="34" charset="0"/>
                <a:hlinkClick r:id="rId4"/>
              </a:rPr>
              <a:t>romanmk@farmingdale.edu</a:t>
            </a:r>
            <a:r>
              <a:rPr lang="en-US" sz="7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7200" u="sng" dirty="0">
                <a:solidFill>
                  <a:srgbClr val="0070C0"/>
                </a:solidFill>
                <a:latin typeface="Arial" panose="020B0604020202020204" pitchFamily="34" charset="0"/>
                <a:ea typeface="Calibri" panose="020F0502020204030204" pitchFamily="34" charset="0"/>
                <a:cs typeface="Arial" panose="020B0604020202020204" pitchFamily="34" charset="0"/>
              </a:rPr>
              <a:t>gableslady@yahoo.com  </a:t>
            </a:r>
          </a:p>
          <a:p>
            <a:pPr marL="0" marR="0" indent="0">
              <a:lnSpc>
                <a:spcPct val="107000"/>
              </a:lnSpc>
              <a:spcBef>
                <a:spcPts val="0"/>
              </a:spcBef>
              <a:spcAft>
                <a:spcPts val="0"/>
              </a:spcAft>
              <a:buNone/>
            </a:pPr>
            <a:r>
              <a:rPr lang="en-US" sz="7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Cell (516) 659-8328                                                 Cell (786) 300-5758</a:t>
            </a:r>
            <a:endParaRPr lang="en-US" sz="72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Bef>
                <a:spcPts val="0"/>
              </a:spcBef>
              <a:buNone/>
            </a:pPr>
            <a:r>
              <a:rPr lang="en-US" sz="7200" dirty="0">
                <a:solidFill>
                  <a:srgbClr val="242424"/>
                </a:solidFill>
                <a:effectLst/>
                <a:latin typeface="Arial" panose="020B0604020202020204" pitchFamily="34" charset="0"/>
                <a:ea typeface="Times New Roman" panose="02020603050405020304" pitchFamily="18" charset="0"/>
                <a:cs typeface="Arial" panose="020B0604020202020204" pitchFamily="34" charset="0"/>
              </a:rPr>
              <a:t>Term: 9/20/2022 - End of 1st Quarter 2024          Term: 10/18/2022 – End of 1</a:t>
            </a:r>
            <a:r>
              <a:rPr lang="en-US" sz="7200" baseline="30000" dirty="0">
                <a:solidFill>
                  <a:srgbClr val="242424"/>
                </a:solidFill>
                <a:effectLst/>
                <a:latin typeface="Arial" panose="020B0604020202020204" pitchFamily="34" charset="0"/>
                <a:ea typeface="Times New Roman" panose="02020603050405020304" pitchFamily="18" charset="0"/>
                <a:cs typeface="Arial" panose="020B0604020202020204" pitchFamily="34" charset="0"/>
              </a:rPr>
              <a:t>st</a:t>
            </a:r>
            <a:r>
              <a:rPr lang="en-US" sz="7200" dirty="0">
                <a:solidFill>
                  <a:srgbClr val="242424"/>
                </a:solidFill>
                <a:effectLst/>
                <a:latin typeface="Arial" panose="020B0604020202020204" pitchFamily="34" charset="0"/>
                <a:ea typeface="Times New Roman" panose="02020603050405020304" pitchFamily="18" charset="0"/>
                <a:cs typeface="Arial" panose="020B0604020202020204" pitchFamily="34" charset="0"/>
              </a:rPr>
              <a:t> Quarter 2024 </a:t>
            </a:r>
            <a:r>
              <a:rPr lang="en-US" sz="7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72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7200" dirty="0">
                <a:solidFill>
                  <a:srgbClr val="242424"/>
                </a:solidFill>
                <a:effectLst/>
                <a:latin typeface="Arial" panose="020B0604020202020204" pitchFamily="34" charset="0"/>
                <a:ea typeface="Times New Roman" panose="02020603050405020304" pitchFamily="18" charset="0"/>
                <a:cs typeface="Arial" panose="020B0604020202020204" pitchFamily="34" charset="0"/>
              </a:rPr>
              <a:t>    Director, Voting Group 2                                              </a:t>
            </a:r>
            <a:r>
              <a:rPr lang="en-US" sz="7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Director, Voting Group 3 </a:t>
            </a:r>
          </a:p>
          <a:p>
            <a:pPr marL="0" marR="0" indent="0">
              <a:lnSpc>
                <a:spcPct val="107000"/>
              </a:lnSpc>
              <a:spcBef>
                <a:spcPts val="0"/>
              </a:spcBef>
              <a:spcAft>
                <a:spcPts val="0"/>
              </a:spcAft>
              <a:buNone/>
            </a:pPr>
            <a:endParaRPr lang="en-US" sz="7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7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HGCA Board Meetings: 4</a:t>
            </a:r>
            <a:r>
              <a:rPr lang="en-US" sz="7200" b="1"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a:t>
            </a:r>
            <a:r>
              <a:rPr lang="en-US" sz="7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Tuesday of every month at 6:00PM</a:t>
            </a:r>
            <a:endParaRPr lang="en-US" sz="7200" b="1"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7200" dirty="0">
                <a:effectLst/>
                <a:latin typeface="Arial" panose="020B0604020202020204" pitchFamily="34" charset="0"/>
                <a:ea typeface="Calibri" panose="020F0502020204030204" pitchFamily="34" charset="0"/>
                <a:cs typeface="Arial" panose="020B0604020202020204" pitchFamily="34" charset="0"/>
              </a:rPr>
              <a:t> </a:t>
            </a:r>
          </a:p>
          <a:p>
            <a:pPr marL="0" marR="0" indent="0">
              <a:lnSpc>
                <a:spcPct val="107000"/>
              </a:lnSpc>
              <a:spcBef>
                <a:spcPts val="0"/>
              </a:spcBef>
              <a:spcAft>
                <a:spcPts val="0"/>
              </a:spcAft>
              <a:buNone/>
            </a:pPr>
            <a:endParaRPr lang="en-US" sz="4500" dirty="0">
              <a:solidFill>
                <a:srgbClr val="242424"/>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07000"/>
              </a:lnSpc>
              <a:spcBef>
                <a:spcPts val="0"/>
              </a:spcBef>
              <a:spcAft>
                <a:spcPts val="0"/>
              </a:spcAft>
              <a:buNone/>
            </a:pPr>
            <a:endParaRPr lang="en-US" sz="4500" dirty="0">
              <a:solidFill>
                <a:srgbClr val="242424"/>
              </a:solidFill>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0"/>
              </a:spcAft>
              <a:buNone/>
            </a:pP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0"/>
              </a:spcAft>
              <a:buNone/>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0"/>
              </a:spcAft>
              <a:buNone/>
            </a:pP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0"/>
              </a:spcAft>
              <a:buNone/>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0"/>
              </a:spcAft>
              <a:buNone/>
            </a:pP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08809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1110</TotalTime>
  <Words>2973</Words>
  <Application>Microsoft Office PowerPoint</Application>
  <PresentationFormat>Widescreen</PresentationFormat>
  <Paragraphs>374</Paragraphs>
  <Slides>47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Calibri</vt:lpstr>
      <vt:lpstr>Calibri Light</vt:lpstr>
      <vt:lpstr>Symbol</vt:lpstr>
      <vt:lpstr>Tahoma</vt:lpstr>
      <vt:lpstr>Times New Roman</vt:lpstr>
      <vt:lpstr>Verdana</vt:lpstr>
      <vt:lpstr>Office Theme</vt:lpstr>
      <vt:lpstr>PowerPoint Presentation</vt:lpstr>
      <vt:lpstr>                     Welcome to Heritage Greens</vt:lpstr>
      <vt:lpstr> </vt:lpstr>
      <vt:lpstr>        </vt:lpstr>
      <vt:lpstr>PowerPoint Presentation</vt:lpstr>
      <vt:lpstr>    </vt:lpstr>
      <vt:lpstr>PowerPoint Presentation</vt:lpstr>
      <vt:lpstr>             Website: heritagegreensmaster.com  </vt:lpstr>
      <vt:lpstr>                                                   Master Board of Directors </vt:lpstr>
      <vt:lpstr>                  Single Family Homes Board of Directors </vt:lpstr>
      <vt:lpstr>                                       Colonial Links Villas Board of Directors  </vt:lpstr>
      <vt:lpstr>                                                                    Crestview Villas Board of Directors </vt:lpstr>
      <vt:lpstr>                                      Colonial Links Condominiums Board of Directors </vt:lpstr>
      <vt:lpstr>                                                                     Crestview Condominiums Board of Directors </vt:lpstr>
      <vt:lpstr>                               Club Homes I Board of Directors </vt:lpstr>
      <vt:lpstr>                      Club Homes II Board of Directors</vt:lpstr>
      <vt:lpstr>              Club Homes III Board of Directors</vt:lpstr>
      <vt:lpstr>                 Club Homes IV Board of Directors</vt:lpstr>
      <vt:lpstr>               Community Development District (CDD)</vt:lpstr>
      <vt:lpstr>     Community Development District Meetings</vt:lpstr>
      <vt:lpstr>                              </vt:lpstr>
      <vt:lpstr>               Architectural Review Board (ARB)    NO WORK CAN COMMENCE on your property without a fully approved ARB  </vt:lpstr>
      <vt:lpstr>                      Three Color Palettes</vt:lpstr>
      <vt:lpstr>                          </vt:lpstr>
      <vt:lpstr>                                              Waste Management                                Collections:  Tuesdays: Regular garbage, recycles, cardboard, and large items                  Fridays: Regular garbage          Yard debris must be put in biodegradable bags. DO NOT put debris in the storm drains or in the street.                 This will lead to flooding in heavy rains. </vt:lpstr>
      <vt:lpstr>      Heritage Greens Community Center</vt:lpstr>
      <vt:lpstr>      A Fob / App is needed to get into the Center’s Facilities.</vt:lpstr>
      <vt:lpstr>            Pool is Open from Dawn to Dusk Children under 16 must have adult supervision in the pool.</vt:lpstr>
      <vt:lpstr>             Fitness Center in the HG Community Center Closes                               at 10 PM         Children under 12 must be supervised by an adult resident 21 yrs. old or older </vt:lpstr>
      <vt:lpstr>             Using Golf Carts on Our Streets</vt:lpstr>
      <vt:lpstr>       Slow Down and Stop at Stop Signs</vt:lpstr>
      <vt:lpstr>            Parking Rules and Safe Walking     </vt:lpstr>
      <vt:lpstr>           DO NOT FEED THE ALLIGATORS!</vt:lpstr>
      <vt:lpstr>                      </vt:lpstr>
      <vt:lpstr>                   Pets in the Community </vt:lpstr>
      <vt:lpstr>PowerPoint Presentation</vt:lpstr>
      <vt:lpstr>PowerPoint Presentation</vt:lpstr>
      <vt:lpstr>PowerPoint Presentation</vt:lpstr>
      <vt:lpstr>                                   </vt:lpstr>
      <vt:lpstr>   </vt:lpstr>
      <vt:lpstr>                     Homeowner’s Insurance:</vt:lpstr>
      <vt:lpstr>               Photograph Your Home and Valuables: </vt:lpstr>
      <vt:lpstr>                                Create a Survival Kit: </vt:lpstr>
      <vt:lpstr>               Local Emergency Contact in Collier County, Florida:  </vt:lpstr>
      <vt:lpstr>Local Emergency Contact in Collier County, Florida:  </vt:lpstr>
      <vt:lpstr>              Local Emergency Contact in Collier County, Florida: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Marge</dc:creator>
  <cp:lastModifiedBy>Brian McPartlin</cp:lastModifiedBy>
  <cp:revision>33</cp:revision>
  <dcterms:created xsi:type="dcterms:W3CDTF">2022-10-09T12:51:53Z</dcterms:created>
  <dcterms:modified xsi:type="dcterms:W3CDTF">2022-10-29T16:02:59Z</dcterms:modified>
</cp:coreProperties>
</file>